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2.mov" ContentType="video/unknown"/>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1.jpeg" ContentType="image/jpe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There are other ways to make web pages with R, even with some limited interactivity -- this lets you take any inputs, run R code, and use R to produce output.</a:t>
            </a:r>
          </a:p>
          <a:p>
            <a:pPr/>
            <a:r>
              <a:t>There are other options out there -- but if you're an R user, it's a good option.  Always happy to talk about use cases before you start in on a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Dashboards can be used to monitor ongoing studies.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Shape 533"/>
          <p:cNvSpPr/>
          <p:nvPr>
            <p:ph type="sldImg"/>
          </p:nvPr>
        </p:nvSpPr>
        <p:spPr>
          <a:prstGeom prst="rect">
            <a:avLst/>
          </a:prstGeom>
        </p:spPr>
        <p:txBody>
          <a:bodyPr/>
          <a:lstStyle/>
          <a:p>
            <a:pPr/>
          </a:p>
        </p:txBody>
      </p:sp>
      <p:sp>
        <p:nvSpPr>
          <p:cNvPr id="534" name="Shape 534"/>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Shape 586"/>
          <p:cNvSpPr/>
          <p:nvPr>
            <p:ph type="sldImg"/>
          </p:nvPr>
        </p:nvSpPr>
        <p:spPr>
          <a:prstGeom prst="rect">
            <a:avLst/>
          </a:prstGeom>
        </p:spPr>
        <p:txBody>
          <a:bodyPr/>
          <a:lstStyle/>
          <a:p>
            <a:pPr/>
          </a:p>
        </p:txBody>
      </p:sp>
      <p:sp>
        <p:nvSpPr>
          <p:cNvPr id="587" name="Shape 587"/>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Shape 613"/>
          <p:cNvSpPr/>
          <p:nvPr>
            <p:ph type="sldImg"/>
          </p:nvPr>
        </p:nvSpPr>
        <p:spPr>
          <a:prstGeom prst="rect">
            <a:avLst/>
          </a:prstGeom>
        </p:spPr>
        <p:txBody>
          <a:bodyPr/>
          <a:lstStyle/>
          <a:p>
            <a:pPr/>
          </a:p>
        </p:txBody>
      </p:sp>
      <p:sp>
        <p:nvSpPr>
          <p:cNvPr id="614" name="Shape 614"/>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Add static content to the UI</a:t>
            </a:r>
          </a:p>
          <a:p>
            <a:pPr/>
            <a:r>
              <a:t>Named for, and translated into, HTML tags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Shape 636"/>
          <p:cNvSpPr/>
          <p:nvPr>
            <p:ph type="sldImg"/>
          </p:nvPr>
        </p:nvSpPr>
        <p:spPr>
          <a:prstGeom prst="rect">
            <a:avLst/>
          </a:prstGeom>
        </p:spPr>
        <p:txBody>
          <a:bodyPr/>
          <a:lstStyle/>
          <a:p>
            <a:pPr/>
          </a:p>
        </p:txBody>
      </p:sp>
      <p:sp>
        <p:nvSpPr>
          <p:cNvPr id="637" name="Shape 637"/>
          <p:cNvSpPr/>
          <p:nvPr>
            <p:ph type="body" sz="quarter" idx="1"/>
          </p:nvPr>
        </p:nvSpPr>
        <p:spPr>
          <a:prstGeom prst="rect">
            <a:avLst/>
          </a:prstGeom>
        </p:spPr>
        <p:txBody>
          <a:bodyPr/>
          <a:lstStyle/>
          <a:p>
            <a:pPr/>
            <a:r>
              <a:t>some with tags$ others without</a:t>
            </a:r>
          </a:p>
          <a:p>
            <a:pPr/>
            <a:r>
              <a:t>nesting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Shape 730"/>
          <p:cNvSpPr/>
          <p:nvPr>
            <p:ph type="sldImg"/>
          </p:nvPr>
        </p:nvSpPr>
        <p:spPr>
          <a:prstGeom prst="rect">
            <a:avLst/>
          </a:prstGeom>
        </p:spPr>
        <p:txBody>
          <a:bodyPr/>
          <a:lstStyle/>
          <a:p>
            <a:pPr/>
          </a:p>
        </p:txBody>
      </p:sp>
      <p:sp>
        <p:nvSpPr>
          <p:cNvPr id="731" name="Shape 731"/>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Shape 736"/>
          <p:cNvSpPr/>
          <p:nvPr>
            <p:ph type="sldImg"/>
          </p:nvPr>
        </p:nvSpPr>
        <p:spPr>
          <a:prstGeom prst="rect">
            <a:avLst/>
          </a:prstGeom>
        </p:spPr>
        <p:txBody>
          <a:bodyPr/>
          <a:lstStyle/>
          <a:p>
            <a:pPr/>
          </a:p>
        </p:txBody>
      </p:sp>
      <p:sp>
        <p:nvSpPr>
          <p:cNvPr id="737" name="Shape 737"/>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p>
            <a:pPr/>
            <a:r>
              <a:t>Quoted variable name, or, if you were using another variable here, it wouldn't be in quotes</a:t>
            </a:r>
          </a:p>
          <a:p>
            <a:pPr/>
          </a:p>
          <a:p>
            <a:pPr/>
            <a:r>
              <a:t>Again, use it in the server part of the code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Shape 763"/>
          <p:cNvSpPr/>
          <p:nvPr>
            <p:ph type="sldImg"/>
          </p:nvPr>
        </p:nvSpPr>
        <p:spPr>
          <a:prstGeom prst="rect">
            <a:avLst/>
          </a:prstGeom>
        </p:spPr>
        <p:txBody>
          <a:bodyPr/>
          <a:lstStyle/>
          <a:p>
            <a:pPr/>
          </a:p>
        </p:txBody>
      </p:sp>
      <p:sp>
        <p:nvSpPr>
          <p:cNvPr id="764" name="Shape 764"/>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Shape 834"/>
          <p:cNvSpPr/>
          <p:nvPr>
            <p:ph type="sldImg"/>
          </p:nvPr>
        </p:nvSpPr>
        <p:spPr>
          <a:prstGeom prst="rect">
            <a:avLst/>
          </a:prstGeom>
        </p:spPr>
        <p:txBody>
          <a:bodyPr/>
          <a:lstStyle/>
          <a:p>
            <a:pPr/>
          </a:p>
        </p:txBody>
      </p:sp>
      <p:sp>
        <p:nvSpPr>
          <p:cNvPr id="835" name="Shape 835"/>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Shape 886"/>
          <p:cNvSpPr/>
          <p:nvPr>
            <p:ph type="sldImg"/>
          </p:nvPr>
        </p:nvSpPr>
        <p:spPr>
          <a:prstGeom prst="rect">
            <a:avLst/>
          </a:prstGeom>
        </p:spPr>
        <p:txBody>
          <a:bodyPr/>
          <a:lstStyle/>
          <a:p>
            <a:pPr/>
          </a:p>
        </p:txBody>
      </p:sp>
      <p:sp>
        <p:nvSpPr>
          <p:cNvPr id="887" name="Shape 887"/>
          <p:cNvSpPr/>
          <p:nvPr>
            <p:ph type="body" sz="quarter" idx="1"/>
          </p:nvPr>
        </p:nvSpPr>
        <p:spPr>
          <a:prstGeom prst="rect">
            <a:avLst/>
          </a:prstGeom>
        </p:spPr>
        <p:txBody>
          <a:bodyPr/>
          <a:lstStyle/>
          <a:p>
            <a:pPr/>
            <a:r>
              <a:t>general terms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6" name="Shape 906"/>
          <p:cNvSpPr/>
          <p:nvPr>
            <p:ph type="sldImg"/>
          </p:nvPr>
        </p:nvSpPr>
        <p:spPr>
          <a:prstGeom prst="rect">
            <a:avLst/>
          </a:prstGeom>
        </p:spPr>
        <p:txBody>
          <a:bodyPr/>
          <a:lstStyle/>
          <a:p>
            <a:pPr/>
          </a:p>
        </p:txBody>
      </p:sp>
      <p:sp>
        <p:nvSpPr>
          <p:cNvPr id="907" name="Shape 907"/>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Shape 915"/>
          <p:cNvSpPr/>
          <p:nvPr>
            <p:ph type="sldImg"/>
          </p:nvPr>
        </p:nvSpPr>
        <p:spPr>
          <a:prstGeom prst="rect">
            <a:avLst/>
          </a:prstGeom>
        </p:spPr>
        <p:txBody>
          <a:bodyPr/>
          <a:lstStyle/>
          <a:p>
            <a:pPr/>
          </a:p>
        </p:txBody>
      </p:sp>
      <p:sp>
        <p:nvSpPr>
          <p:cNvPr id="916" name="Shape 916"/>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21"/>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21"/>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21"/>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22"/>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21"/>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22"/>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21"/>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www.google.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5.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hyperlink" Target="https://gallery.shinyapps.io/087-crandash/" TargetMode="External"/><Relationship Id="rId4"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7.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8.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 Id="rId3" Type="http://schemas.openxmlformats.org/officeDocument/2006/relationships/image" Target="../media/image52.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4.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6.png"/><Relationship Id="rId6"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6.png"/><Relationship Id="rId5" Type="http://schemas.openxmlformats.org/officeDocument/2006/relationships/image" Target="../media/image22.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5.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4.png"/><Relationship Id="rId5" Type="http://schemas.openxmlformats.org/officeDocument/2006/relationships/image" Target="../media/image56.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7.png"/><Relationship Id="rId9"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 Id="rId9"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3"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4"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5"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6"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7"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8"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9"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50"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51"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2"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3"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UI Elements with Tags"/>
          <p:cNvSpPr txBox="1"/>
          <p:nvPr>
            <p:ph type="title"/>
          </p:nvPr>
        </p:nvSpPr>
        <p:spPr>
          <a:prstGeom prst="rect">
            <a:avLst/>
          </a:prstGeom>
        </p:spPr>
        <p:txBody>
          <a:bodyPr/>
          <a:lstStyle/>
          <a:p>
            <a:pPr/>
            <a:r>
              <a:t>UI Elements with Tags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3"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4"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5" name="Line"/>
          <p:cNvSpPr/>
          <p:nvPr/>
        </p:nvSpPr>
        <p:spPr>
          <a:xfrm>
            <a:off x="3392981" y="10263443"/>
            <a:ext cx="17598037"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6"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Image" descr="Image"/>
          <p:cNvPicPr>
            <a:picLocks noChangeAspect="1"/>
          </p:cNvPicPr>
          <p:nvPr/>
        </p:nvPicPr>
        <p:blipFill>
          <a:blip r:embed="rId3">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9"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ui &lt;- fluidPage(…"/>
          <p:cNvSpPr txBox="1"/>
          <p:nvPr>
            <p:ph type="body" idx="21"/>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3"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4" name="Tag Examples"/>
          <p:cNvSpPr txBox="1"/>
          <p:nvPr>
            <p:ph type="body" idx="22"/>
          </p:nvPr>
        </p:nvSpPr>
        <p:spPr>
          <a:prstGeom prst="rect">
            <a:avLst/>
          </a:prstGeom>
        </p:spPr>
        <p:txBody>
          <a:bodyPr/>
          <a:lstStyle/>
          <a:p>
            <a:pPr/>
            <a:r>
              <a:t>Tag Examples</a:t>
            </a:r>
          </a:p>
        </p:txBody>
      </p:sp>
      <p:pic>
        <p:nvPicPr>
          <p:cNvPr id="635" name="Image" descr="Image"/>
          <p:cNvPicPr>
            <a:picLocks noChangeAspect="1"/>
          </p:cNvPicPr>
          <p:nvPr/>
        </p:nvPicPr>
        <p:blipFill>
          <a:blip r:embed="rId4">
            <a:extLst/>
          </a:blip>
          <a:stretch>
            <a:fillRect/>
          </a:stretch>
        </p:blipFill>
        <p:spPr>
          <a:xfrm>
            <a:off x="12329226" y="668064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ui &lt;- fluidPage(…"/>
          <p:cNvSpPr txBox="1"/>
          <p:nvPr>
            <p:ph type="body" idx="21"/>
          </p:nvPr>
        </p:nvSpPr>
        <p:spPr>
          <a:xfrm>
            <a:off x="733198" y="877409"/>
            <a:ext cx="22049178"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1"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42" name="Rectangle"/>
          <p:cNvSpPr/>
          <p:nvPr/>
        </p:nvSpPr>
        <p:spPr>
          <a:xfrm>
            <a:off x="9564022" y="11202961"/>
            <a:ext cx="3273144"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3"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Image" descr="Image"/>
          <p:cNvPicPr>
            <a:picLocks noChangeAspect="1"/>
          </p:cNvPicPr>
          <p:nvPr/>
        </p:nvPicPr>
        <p:blipFill>
          <a:blip r:embed="rId2">
            <a:extLst/>
          </a:blip>
          <a:stretch>
            <a:fillRect/>
          </a:stretch>
        </p:blipFill>
        <p:spPr>
          <a:xfrm>
            <a:off x="1817654" y="123092"/>
            <a:ext cx="21375626" cy="22472324"/>
          </a:xfrm>
          <a:prstGeom prst="rect">
            <a:avLst/>
          </a:prstGeom>
          <a:ln w="12700">
            <a:miter lim="400000"/>
          </a:ln>
        </p:spPr>
      </p:pic>
      <p:sp>
        <p:nvSpPr>
          <p:cNvPr id="646" name="Rectangle"/>
          <p:cNvSpPr/>
          <p:nvPr/>
        </p:nvSpPr>
        <p:spPr>
          <a:xfrm>
            <a:off x="3100750" y="3218100"/>
            <a:ext cx="6510317" cy="2126379"/>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ui &lt;- fluidPage(…"/>
          <p:cNvSpPr txBox="1"/>
          <p:nvPr>
            <p:ph type="body" idx="21"/>
          </p:nvPr>
        </p:nvSpPr>
        <p:spPr>
          <a:xfrm>
            <a:off x="733198" y="1728310"/>
            <a:ext cx="23072864" cy="102593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a:t>
            </a:r>
            <a:r>
              <a:t>textOutput</a:t>
            </a:r>
            <a:r>
              <a:t>("titleblock", label="Custom title:"))),</a:t>
            </a:r>
          </a:p>
          <a:p>
            <a:pPr lvl="5" algn="l">
              <a:defRPr sz="5000">
                <a:solidFill>
                  <a:srgbClr val="000000"/>
                </a:solidFill>
                <a:latin typeface="Monaco"/>
                <a:ea typeface="Monaco"/>
                <a:cs typeface="Monaco"/>
                <a:sym typeface="Monaco"/>
              </a:defRPr>
            </a:pPr>
            <a:r>
              <a:t>textInput("customtitle"),</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p>
          <a:p>
            <a:pPr algn="l">
              <a:defRPr sz="5000">
                <a:solidFill>
                  <a:srgbClr val="000000"/>
                </a:solidFill>
                <a:latin typeface="Monaco"/>
                <a:ea typeface="Monaco"/>
                <a:cs typeface="Monaco"/>
                <a:sym typeface="Monaco"/>
              </a:defRPr>
            </a:pPr>
            <a:r>
              <a:t>server &lt;- function(input, output) {</a:t>
            </a:r>
          </a:p>
          <a:p>
            <a:pPr lvl="4" algn="l">
              <a:defRPr sz="5000">
                <a:solidFill>
                  <a:srgbClr val="000000"/>
                </a:solidFill>
                <a:latin typeface="Monaco"/>
                <a:ea typeface="Monaco"/>
                <a:cs typeface="Monaco"/>
                <a:sym typeface="Monaco"/>
              </a:defRPr>
            </a:pPr>
            <a:r>
              <a:t>output$titleblock &lt;- </a:t>
            </a:r>
            <a:r>
              <a:t>renderText</a:t>
            </a:r>
            <a:r>
              <a:t>({</a:t>
            </a:r>
          </a:p>
          <a:p>
            <a:pPr lvl="4" algn="l">
              <a:defRPr sz="5000">
                <a:solidFill>
                  <a:srgbClr val="000000"/>
                </a:solidFill>
                <a:latin typeface="Monaco"/>
                <a:ea typeface="Monaco"/>
                <a:cs typeface="Monaco"/>
                <a:sym typeface="Monaco"/>
              </a:defRPr>
            </a:pPr>
            <a:r>
              <a:t>   input$customtitle</a:t>
            </a:r>
          </a:p>
          <a:p>
            <a:pPr lvl="4"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r>
              <a:t>}</a:t>
            </a:r>
          </a:p>
        </p:txBody>
      </p:sp>
      <p:sp>
        <p:nvSpPr>
          <p:cNvPr id="649" name="Line"/>
          <p:cNvSpPr/>
          <p:nvPr/>
        </p:nvSpPr>
        <p:spPr>
          <a:xfrm flipH="1" flipV="1">
            <a:off x="7124329" y="4123828"/>
            <a:ext cx="4501975" cy="4501975"/>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9" grpId="1"/>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ui &lt;- fluidPage(…"/>
          <p:cNvSpPr txBox="1"/>
          <p:nvPr>
            <p:ph type="body" idx="21"/>
          </p:nvPr>
        </p:nvSpPr>
        <p:spPr>
          <a:xfrm>
            <a:off x="733198" y="1728310"/>
            <a:ext cx="23072864" cy="102593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h3(em(textOutput("</a:t>
            </a:r>
            <a:r>
              <a:rPr>
                <a:solidFill>
                  <a:srgbClr val="0096FF"/>
                </a:solidFill>
              </a:rPr>
              <a:t>titleblock</a:t>
            </a:r>
            <a:r>
              <a:t>", label="Custom title:"))),</a:t>
            </a:r>
          </a:p>
          <a:p>
            <a:pPr lvl="5" algn="l">
              <a:defRPr sz="5000">
                <a:solidFill>
                  <a:srgbClr val="000000"/>
                </a:solidFill>
                <a:latin typeface="Monaco"/>
                <a:ea typeface="Monaco"/>
                <a:cs typeface="Monaco"/>
                <a:sym typeface="Monaco"/>
              </a:defRPr>
            </a:pPr>
            <a:r>
              <a:t>textInput("</a:t>
            </a:r>
            <a:r>
              <a:rPr>
                <a:solidFill>
                  <a:schemeClr val="accent4">
                    <a:hueOff val="-624705"/>
                    <a:lumOff val="1372"/>
                  </a:schemeClr>
                </a:solidFill>
              </a:rPr>
              <a:t>customtitle</a:t>
            </a:r>
            <a:r>
              <a:t>"),</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p>
          <a:p>
            <a:pPr algn="l">
              <a:defRPr sz="5000">
                <a:solidFill>
                  <a:srgbClr val="000000"/>
                </a:solidFill>
                <a:latin typeface="Monaco"/>
                <a:ea typeface="Monaco"/>
                <a:cs typeface="Monaco"/>
                <a:sym typeface="Monaco"/>
              </a:defRPr>
            </a:pPr>
            <a:r>
              <a:t>server &lt;- function(input, output) {</a:t>
            </a:r>
          </a:p>
          <a:p>
            <a:pPr lvl="4" algn="l">
              <a:defRPr sz="5000">
                <a:solidFill>
                  <a:srgbClr val="000000"/>
                </a:solidFill>
                <a:latin typeface="Monaco"/>
                <a:ea typeface="Monaco"/>
                <a:cs typeface="Monaco"/>
                <a:sym typeface="Monaco"/>
              </a:defRPr>
            </a:pPr>
            <a:r>
              <a:t>output$</a:t>
            </a:r>
            <a:r>
              <a:rPr>
                <a:solidFill>
                  <a:srgbClr val="0096FF"/>
                </a:solidFill>
              </a:rPr>
              <a:t>titleblock</a:t>
            </a:r>
            <a:r>
              <a:t> &lt;- renderText({</a:t>
            </a:r>
          </a:p>
          <a:p>
            <a:pPr lvl="4" algn="l">
              <a:defRPr sz="5000">
                <a:solidFill>
                  <a:srgbClr val="000000"/>
                </a:solidFill>
                <a:latin typeface="Monaco"/>
                <a:ea typeface="Monaco"/>
                <a:cs typeface="Monaco"/>
                <a:sym typeface="Monaco"/>
              </a:defRPr>
            </a:pPr>
            <a:r>
              <a:t>   input$</a:t>
            </a:r>
            <a:r>
              <a:rPr>
                <a:solidFill>
                  <a:schemeClr val="accent4">
                    <a:hueOff val="-624705"/>
                    <a:lumOff val="1372"/>
                  </a:schemeClr>
                </a:solidFill>
              </a:rPr>
              <a:t>customtitle</a:t>
            </a:r>
            <a:endParaRPr>
              <a:solidFill>
                <a:schemeClr val="accent4">
                  <a:hueOff val="-624705"/>
                  <a:lumOff val="1372"/>
                </a:schemeClr>
              </a:solidFill>
            </a:endParaRPr>
          </a:p>
          <a:p>
            <a:pPr lvl="4"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r>
              <a:t>}</a:t>
            </a:r>
          </a:p>
        </p:txBody>
      </p:sp>
      <p:sp>
        <p:nvSpPr>
          <p:cNvPr id="652" name="Line"/>
          <p:cNvSpPr/>
          <p:nvPr/>
        </p:nvSpPr>
        <p:spPr>
          <a:xfrm flipH="1">
            <a:off x="5827859" y="5009035"/>
            <a:ext cx="2025674" cy="4715777"/>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3" name="Line"/>
          <p:cNvSpPr/>
          <p:nvPr/>
        </p:nvSpPr>
        <p:spPr>
          <a:xfrm flipV="1">
            <a:off x="8199842" y="4233996"/>
            <a:ext cx="1678704" cy="4572623"/>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2" grpId="1"/>
      <p:bldP build="whole" bldLvl="1" animBg="1" rev="0" advAuto="0" spid="653"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6"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7"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5" name="Image" descr="Image"/>
          <p:cNvPicPr>
            <a:picLocks noChangeAspect="1"/>
          </p:cNvPicPr>
          <p:nvPr/>
        </p:nvPicPr>
        <p:blipFill>
          <a:blip r:embed="rId2">
            <a:extLst/>
          </a:blip>
          <a:stretch>
            <a:fillRect/>
          </a:stretch>
        </p:blipFill>
        <p:spPr>
          <a:xfrm>
            <a:off x="1817654" y="123092"/>
            <a:ext cx="21375626" cy="22472324"/>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Exercise 2E"/>
          <p:cNvSpPr txBox="1"/>
          <p:nvPr>
            <p:ph type="title"/>
          </p:nvPr>
        </p:nvSpPr>
        <p:spPr>
          <a:prstGeom prst="rect">
            <a:avLst/>
          </a:prstGeom>
        </p:spPr>
        <p:txBody>
          <a:bodyPr/>
          <a:lstStyle/>
          <a:p>
            <a:pPr/>
            <a:r>
              <a:t>Exercise 2E</a:t>
            </a:r>
          </a:p>
        </p:txBody>
      </p:sp>
      <p:pic>
        <p:nvPicPr>
          <p:cNvPr id="658"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59"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60"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61" name="Line"/>
          <p:cNvSpPr/>
          <p:nvPr/>
        </p:nvSpPr>
        <p:spPr>
          <a:xfrm>
            <a:off x="6253673" y="10482899"/>
            <a:ext cx="12558311" cy="14924"/>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Exercise 2E"/>
          <p:cNvSpPr txBox="1"/>
          <p:nvPr>
            <p:ph type="title"/>
          </p:nvPr>
        </p:nvSpPr>
        <p:spPr>
          <a:prstGeom prst="rect">
            <a:avLst/>
          </a:prstGeom>
        </p:spPr>
        <p:txBody>
          <a:bodyPr/>
          <a:lstStyle/>
          <a:p>
            <a:pPr/>
            <a:r>
              <a:t>Exercise 2E</a:t>
            </a:r>
          </a:p>
        </p:txBody>
      </p:sp>
      <p:sp>
        <p:nvSpPr>
          <p:cNvPr id="664" name="Work from exercises/exercise2/app.R or answer2c.R…"/>
          <p:cNvSpPr txBox="1"/>
          <p:nvPr>
            <p:ph type="body" idx="1"/>
          </p:nvPr>
        </p:nvSpPr>
        <p:spPr>
          <a:prstGeom prst="rect">
            <a:avLst/>
          </a:prstGeom>
        </p:spPr>
        <p:txBody>
          <a:bodyPr anchor="t"/>
          <a:lstStyle/>
          <a:p>
            <a:pPr algn="l" defTabSz="693419">
              <a:defRPr sz="6048"/>
            </a:pPr>
            <a:r>
              <a:t>Work from 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Using </a:t>
            </a:r>
            <a:r>
              <a:rPr>
                <a:latin typeface="Monaco"/>
                <a:ea typeface="Monaco"/>
                <a:cs typeface="Monaco"/>
                <a:sym typeface="Monaco"/>
              </a:rPr>
              <a:t>tags$caption</a:t>
            </a:r>
            <a:r>
              <a:t> and an </a:t>
            </a:r>
            <a:r>
              <a:rPr>
                <a:latin typeface="Monaco"/>
                <a:ea typeface="Monaco"/>
                <a:cs typeface="Monaco"/>
                <a:sym typeface="Monaco"/>
              </a:rPr>
              <a:t>a</a:t>
            </a:r>
            <a:r>
              <a:t> tag for a link, add the source of the data under the plot inside the </a:t>
            </a:r>
            <a:r>
              <a:rPr>
                <a:latin typeface="Monaco"/>
                <a:ea typeface="Monaco"/>
                <a:cs typeface="Monaco"/>
                <a:sym typeface="Monaco"/>
              </a:rPr>
              <a:t>mainPanel</a:t>
            </a:r>
            <a:r>
              <a:t>: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p:txBody>
      </p:sp>
      <p:pic>
        <p:nvPicPr>
          <p:cNvPr id="66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 fill="hold"/>
                                        <p:tgtEl>
                                          <p:spTgt spid="66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65"/>
                </p:tgtEl>
              </p:cMediaNode>
            </p:video>
            <p:seq concurrent="1" prevAc="none" nextAc="seek">
              <p:cTn id="8" evtFilter="cancelBubble" nodeType="interactiveSeq" restart="whenNotActive" fill="hold">
                <p:stCondLst>
                  <p:cond delay="0" evt="onClick">
                    <p:tgtEl>
                      <p:spTgt spid="66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65"/>
                                        </p:tgtEl>
                                      </p:cBhvr>
                                    </p:cmd>
                                  </p:childTnLst>
                                </p:cTn>
                              </p:par>
                            </p:childTnLst>
                          </p:cTn>
                        </p:par>
                      </p:childTnLst>
                    </p:cTn>
                  </p:par>
                </p:childTnLst>
              </p:cTn>
              <p:nextCondLst>
                <p:cond delay="0" evt="onClick">
                  <p:tgtEl>
                    <p:spTgt spid="665"/>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mainPanel(…"/>
          <p:cNvSpPr txBox="1"/>
          <p:nvPr>
            <p:ph type="body" idx="21"/>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Layouts with Multiple Views"/>
          <p:cNvSpPr txBox="1"/>
          <p:nvPr>
            <p:ph type="title"/>
          </p:nvPr>
        </p:nvSpPr>
        <p:spPr>
          <a:prstGeom prst="rect">
            <a:avLst/>
          </a:prstGeom>
        </p:spPr>
        <p:txBody>
          <a:bodyPr/>
          <a:lstStyle/>
          <a:p>
            <a:pPr/>
            <a:r>
              <a:t>Layouts with Multiple Views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72"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73"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mainPanel(…"/>
          <p:cNvSpPr txBox="1"/>
          <p:nvPr>
            <p:ph type="body" idx="21"/>
          </p:nvPr>
        </p:nvSpPr>
        <p:spPr>
          <a:xfrm>
            <a:off x="1167411" y="3441699"/>
            <a:ext cx="22676855" cy="6832601"/>
          </a:xfrm>
          <a:prstGeom prst="rect">
            <a:avLst/>
          </a:prstGeom>
          <a:extLst>
            <a:ext uri="{C572A759-6A51-4108-AA02-DFA0A04FC94B}">
              <ma14:wrappingTextBoxFlag xmlns:ma14="http://schemas.microsoft.com/office/mac/drawingml/2011/main" val="1"/>
            </a:ext>
          </a:extLst>
        </p:spPr>
        <p:txBody>
          <a:bodyPr/>
          <a:lstStyle/>
          <a:p>
            <a:pPr algn="l" defTabSz="457200">
              <a:lnSpc>
                <a:spcPts val="6600"/>
              </a:lnSpc>
              <a:defRPr sz="4400">
                <a:solidFill>
                  <a:srgbClr val="000000"/>
                </a:solidFill>
                <a:latin typeface="Courier"/>
                <a:ea typeface="Courier"/>
                <a:cs typeface="Courier"/>
                <a:sym typeface="Courier"/>
              </a:defRPr>
            </a:pPr>
            <a:r>
              <a:t>mainPanel(</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   tabsetPanel(type = "tabs",</a:t>
            </a:r>
          </a:p>
          <a:p>
            <a:pPr algn="l" defTabSz="457200">
              <a:lnSpc>
                <a:spcPts val="6600"/>
              </a:lnSpc>
              <a:defRPr sz="4400">
                <a:solidFill>
                  <a:srgbClr val="000000"/>
                </a:solidFill>
                <a:latin typeface="Courier"/>
                <a:ea typeface="Courier"/>
                <a:cs typeface="Courier"/>
                <a:sym typeface="Courier"/>
              </a:defRPr>
            </a:pPr>
            <a:r>
              <a:t>               tabPanel("Plot", plotOutput("plot")),</a:t>
            </a:r>
          </a:p>
          <a:p>
            <a:pPr algn="l" defTabSz="457200">
              <a:lnSpc>
                <a:spcPts val="6600"/>
              </a:lnSpc>
              <a:defRPr sz="4400">
                <a:solidFill>
                  <a:srgbClr val="000000"/>
                </a:solidFill>
                <a:latin typeface="Courier"/>
                <a:ea typeface="Courier"/>
                <a:cs typeface="Courier"/>
                <a:sym typeface="Courier"/>
              </a:defRPr>
            </a:pPr>
            <a:r>
              <a:t>               tabPanel("Summary", verbatimTextOutput("summary")),</a:t>
            </a:r>
          </a:p>
          <a:p>
            <a:pPr algn="l" defTabSz="457200">
              <a:lnSpc>
                <a:spcPts val="6600"/>
              </a:lnSpc>
              <a:defRPr sz="4400">
                <a:solidFill>
                  <a:srgbClr val="000000"/>
                </a:solidFill>
                <a:latin typeface="Courier"/>
                <a:ea typeface="Courier"/>
                <a:cs typeface="Courier"/>
                <a:sym typeface="Courier"/>
              </a:defRPr>
            </a:pPr>
            <a:r>
              <a:t>               tabPanel("Table", tableOutput("table"))</a:t>
            </a:r>
          </a:p>
          <a:p>
            <a:pPr algn="l" defTabSz="457200">
              <a:lnSpc>
                <a:spcPts val="6600"/>
              </a:lnSpc>
              <a:defRPr sz="4400">
                <a:solidFill>
                  <a:srgbClr val="000000"/>
                </a:solidFill>
                <a:latin typeface="Courier"/>
                <a:ea typeface="Courier"/>
                <a:cs typeface="Courier"/>
                <a:sym typeface="Courier"/>
              </a:defRPr>
            </a:pPr>
            <a:r>
              <a:t>   )</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78"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9"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82"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83"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5"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86"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Dashboards"/>
          <p:cNvSpPr txBox="1"/>
          <p:nvPr>
            <p:ph type="title"/>
          </p:nvPr>
        </p:nvSpPr>
        <p:spPr>
          <a:prstGeom prst="rect">
            <a:avLst/>
          </a:prstGeom>
        </p:spPr>
        <p:txBody>
          <a:bodyPr/>
          <a:lstStyle>
            <a:lvl1pPr defTabSz="742950">
              <a:defRPr sz="12600"/>
            </a:lvl1pPr>
          </a:lstStyle>
          <a:p>
            <a:pPr/>
            <a:r>
              <a:t>Dashboards</a:t>
            </a:r>
          </a:p>
        </p:txBody>
      </p:sp>
      <p:sp>
        <p:nvSpPr>
          <p:cNvPr id="160" name="https://gallery.shinyapps.io/087-crandash/"/>
          <p:cNvSpPr txBox="1"/>
          <p:nvPr/>
        </p:nvSpPr>
        <p:spPr>
          <a:xfrm>
            <a:off x="406339" y="12852851"/>
            <a:ext cx="647603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https://gallery.shinyapps.io/087-crandash/</a:t>
            </a:r>
          </a:p>
        </p:txBody>
      </p:sp>
      <p:pic>
        <p:nvPicPr>
          <p:cNvPr id="161" name="Image" descr="Image"/>
          <p:cNvPicPr>
            <a:picLocks noChangeAspect="1"/>
          </p:cNvPicPr>
          <p:nvPr/>
        </p:nvPicPr>
        <p:blipFill>
          <a:blip r:embed="rId4">
            <a:extLst/>
          </a:blip>
          <a:stretch>
            <a:fillRect/>
          </a:stretch>
        </p:blipFill>
        <p:spPr>
          <a:xfrm>
            <a:off x="2557954" y="2980021"/>
            <a:ext cx="19268092" cy="953441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Exercise 2F"/>
          <p:cNvSpPr txBox="1"/>
          <p:nvPr>
            <p:ph type="title"/>
          </p:nvPr>
        </p:nvSpPr>
        <p:spPr>
          <a:prstGeom prst="rect">
            <a:avLst/>
          </a:prstGeom>
        </p:spPr>
        <p:txBody>
          <a:bodyPr/>
          <a:lstStyle/>
          <a:p>
            <a:pPr/>
            <a:r>
              <a:t>Exercise 2F</a:t>
            </a:r>
          </a:p>
        </p:txBody>
      </p:sp>
      <p:pic>
        <p:nvPicPr>
          <p:cNvPr id="689" name="tabs.png" descr="tabs.png"/>
          <p:cNvPicPr>
            <a:picLocks noChangeAspect="1"/>
          </p:cNvPicPr>
          <p:nvPr/>
        </p:nvPicPr>
        <p:blipFill>
          <a:blip r:embed="rId2">
            <a:extLst/>
          </a:blip>
          <a:stretch>
            <a:fillRect/>
          </a:stretch>
        </p:blipFill>
        <p:spPr>
          <a:xfrm>
            <a:off x="3025883" y="2206342"/>
            <a:ext cx="18332234" cy="12141461"/>
          </a:xfrm>
          <a:prstGeom prst="rect">
            <a:avLst/>
          </a:prstGeom>
          <a:ln w="12700">
            <a:miter lim="400000"/>
          </a:ln>
        </p:spPr>
      </p:pic>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Exercise 2F"/>
          <p:cNvSpPr txBox="1"/>
          <p:nvPr>
            <p:ph type="title"/>
          </p:nvPr>
        </p:nvSpPr>
        <p:spPr>
          <a:prstGeom prst="rect">
            <a:avLst/>
          </a:prstGeom>
        </p:spPr>
        <p:txBody>
          <a:bodyPr/>
          <a:lstStyle/>
          <a:p>
            <a:pPr/>
            <a:r>
              <a:t>Exercise 2F</a:t>
            </a:r>
          </a:p>
        </p:txBody>
      </p:sp>
      <p:sp>
        <p:nvSpPr>
          <p:cNvPr id="692"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93"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6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93"/>
                </p:tgtEl>
              </p:cMediaNode>
            </p:video>
            <p:seq concurrent="1" prevAc="none" nextAc="seek">
              <p:cTn id="8" evtFilter="cancelBubble" nodeType="interactiveSeq" restart="whenNotActive" fill="hold">
                <p:stCondLst>
                  <p:cond delay="0" evt="onClick">
                    <p:tgtEl>
                      <p:spTgt spid="69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93"/>
                                        </p:tgtEl>
                                      </p:cBhvr>
                                    </p:cmd>
                                  </p:childTnLst>
                                </p:cTn>
                              </p:par>
                            </p:childTnLst>
                          </p:cTn>
                        </p:par>
                      </p:childTnLst>
                    </p:cTn>
                  </p:par>
                </p:childTnLst>
              </p:cTn>
              <p:nextCondLst>
                <p:cond delay="0" evt="onClick">
                  <p:tgtEl>
                    <p:spTgt spid="693"/>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mainPanel(…"/>
          <p:cNvSpPr txBox="1"/>
          <p:nvPr>
            <p:ph type="body" idx="21"/>
          </p:nvPr>
        </p:nvSpPr>
        <p:spPr>
          <a:xfrm>
            <a:off x="1167411" y="3458678"/>
            <a:ext cx="22049177" cy="6798644"/>
          </a:xfrm>
          <a:prstGeom prst="rect">
            <a:avLst/>
          </a:prstGeom>
          <a:extLst>
            <a:ext uri="{C572A759-6A51-4108-AA02-DFA0A04FC94B}">
              <ma14:wrappingTextBoxFlag xmlns:ma14="http://schemas.microsoft.com/office/mac/drawingml/2011/main" val="1"/>
            </a:ext>
          </a:extLst>
        </p:spPr>
        <p:txBody>
          <a:bodyPr/>
          <a:lstStyle/>
          <a:p>
            <a:pPr algn="l">
              <a:defRPr sz="4400">
                <a:solidFill>
                  <a:srgbClr val="000000"/>
                </a:solidFill>
                <a:latin typeface="Monaco"/>
                <a:ea typeface="Monaco"/>
                <a:cs typeface="Monaco"/>
                <a:sym typeface="Monaco"/>
              </a:defRPr>
            </a:pPr>
            <a:r>
              <a:t>mainPanel(</a:t>
            </a:r>
          </a:p>
          <a:p>
            <a:pPr algn="l">
              <a:defRPr sz="4400">
                <a:solidFill>
                  <a:srgbClr val="000000"/>
                </a:solidFill>
                <a:latin typeface="Monaco"/>
                <a:ea typeface="Monaco"/>
                <a:cs typeface="Monaco"/>
                <a:sym typeface="Monaco"/>
              </a:defRPr>
            </a:pPr>
            <a:r>
              <a:t>      </a:t>
            </a:r>
            <a:r>
              <a:t>tabsetPanel(</a:t>
            </a:r>
          </a:p>
          <a:p>
            <a:pPr algn="l">
              <a:defRPr sz="4400">
                <a:solidFill>
                  <a:srgbClr val="000000"/>
                </a:solidFill>
                <a:latin typeface="Monaco"/>
                <a:ea typeface="Monaco"/>
                <a:cs typeface="Monaco"/>
                <a:sym typeface="Monaco"/>
              </a:defRPr>
            </a:pPr>
            <a:r>
              <a:t>        tabPanel("All", plotOutput("plot1")),</a:t>
            </a:r>
          </a:p>
          <a:p>
            <a:pPr algn="l">
              <a:defRPr sz="4400">
                <a:solidFill>
                  <a:srgbClr val="000000"/>
                </a:solidFill>
                <a:latin typeface="Monaco"/>
                <a:ea typeface="Monaco"/>
                <a:cs typeface="Monaco"/>
                <a:sym typeface="Monaco"/>
              </a:defRPr>
            </a:pPr>
            <a:r>
              <a:t>        tabPanel("By Region", plotOutput("regionplot"))</a:t>
            </a:r>
          </a:p>
          <a:p>
            <a:pPr algn="l">
              <a:defRPr sz="4400">
                <a:solidFill>
                  <a:srgbClr val="000000"/>
                </a:solidFill>
                <a:latin typeface="Monaco"/>
                <a:ea typeface="Monaco"/>
                <a:cs typeface="Monaco"/>
                <a:sym typeface="Monaco"/>
              </a:defRPr>
            </a:pPr>
            <a:r>
              <a:t>      )</a:t>
            </a:r>
            <a:r>
              <a:t>,</a:t>
            </a:r>
          </a:p>
          <a:p>
            <a:pPr algn="l">
              <a:defRPr sz="4400">
                <a:solidFill>
                  <a:srgbClr val="000000"/>
                </a:solidFill>
                <a:latin typeface="Monaco"/>
                <a:ea typeface="Monaco"/>
                <a:cs typeface="Monaco"/>
                <a:sym typeface="Monaco"/>
              </a:defRPr>
            </a:pPr>
            <a:r>
              <a:t>      tags$caption("Data Source: ", </a:t>
            </a:r>
          </a:p>
          <a:p>
            <a:pPr algn="l">
              <a:defRPr sz="4400">
                <a:solidFill>
                  <a:srgbClr val="000000"/>
                </a:solidFill>
                <a:latin typeface="Monaco"/>
                <a:ea typeface="Monaco"/>
                <a:cs typeface="Monaco"/>
                <a:sym typeface="Monaco"/>
              </a:defRPr>
            </a:pPr>
            <a:r>
              <a:t>            a("African Development Bank Statistical Data Portal",</a:t>
            </a:r>
          </a:p>
          <a:p>
            <a:pPr algn="l">
              <a:defRPr sz="4400">
                <a:solidFill>
                  <a:srgbClr val="000000"/>
                </a:solidFill>
                <a:latin typeface="Monaco"/>
                <a:ea typeface="Monaco"/>
                <a:cs typeface="Monaco"/>
                <a:sym typeface="Monaco"/>
              </a:defRPr>
            </a:pPr>
            <a:r>
              <a:t>              href="http://dataportal.opendataforafrica.org"))</a:t>
            </a:r>
          </a:p>
          <a:p>
            <a:pPr algn="l">
              <a:defRPr sz="4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Shiny Themes"/>
          <p:cNvSpPr txBox="1"/>
          <p:nvPr>
            <p:ph type="title"/>
          </p:nvPr>
        </p:nvSpPr>
        <p:spPr>
          <a:prstGeom prst="rect">
            <a:avLst/>
          </a:prstGeom>
        </p:spPr>
        <p:txBody>
          <a:bodyPr/>
          <a:lstStyle/>
          <a:p>
            <a:pPr/>
            <a:r>
              <a:t>Shiny Themes</a:t>
            </a:r>
          </a:p>
        </p:txBody>
      </p:sp>
      <p:sp>
        <p:nvSpPr>
          <p:cNvPr id="700"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701"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Exercise 2G"/>
          <p:cNvSpPr txBox="1"/>
          <p:nvPr>
            <p:ph type="title"/>
          </p:nvPr>
        </p:nvSpPr>
        <p:spPr>
          <a:prstGeom prst="rect">
            <a:avLst/>
          </a:prstGeom>
        </p:spPr>
        <p:txBody>
          <a:bodyPr/>
          <a:lstStyle/>
          <a:p>
            <a:pPr/>
            <a:r>
              <a:t>Exercise 2G</a:t>
            </a:r>
          </a:p>
        </p:txBody>
      </p:sp>
      <p:sp>
        <p:nvSpPr>
          <p:cNvPr id="704"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70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 fill="hold"/>
                                        <p:tgtEl>
                                          <p:spTgt spid="70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05"/>
                </p:tgtEl>
              </p:cMediaNode>
            </p:video>
            <p:seq concurrent="1" prevAc="none" nextAc="seek">
              <p:cTn id="8" evtFilter="cancelBubble" nodeType="interactiveSeq" restart="whenNotActive" fill="hold">
                <p:stCondLst>
                  <p:cond delay="0" evt="onClick">
                    <p:tgtEl>
                      <p:spTgt spid="70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05"/>
                                        </p:tgtEl>
                                      </p:cBhvr>
                                    </p:cmd>
                                  </p:childTnLst>
                                </p:cTn>
                              </p:par>
                            </p:childTnLst>
                          </p:cTn>
                        </p:par>
                      </p:childTnLst>
                    </p:cTn>
                  </p:par>
                </p:childTnLst>
              </p:cTn>
              <p:nextCondLst>
                <p:cond delay="0" evt="onClick">
                  <p:tgtEl>
                    <p:spTgt spid="705"/>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Custom Themes!"/>
          <p:cNvSpPr txBox="1"/>
          <p:nvPr>
            <p:ph type="title"/>
          </p:nvPr>
        </p:nvSpPr>
        <p:spPr>
          <a:prstGeom prst="rect">
            <a:avLst/>
          </a:prstGeom>
        </p:spPr>
        <p:txBody>
          <a:bodyPr/>
          <a:lstStyle/>
          <a:p>
            <a:pPr/>
            <a:r>
              <a:t>Custom Themes!</a:t>
            </a:r>
          </a:p>
        </p:txBody>
      </p:sp>
      <p:sp>
        <p:nvSpPr>
          <p:cNvPr id="708" name="https://shiny.rstudio.com/articles/themes.html"/>
          <p:cNvSpPr txBox="1"/>
          <p:nvPr>
            <p:ph type="body" idx="1"/>
          </p:nvPr>
        </p:nvSpPr>
        <p:spPr>
          <a:prstGeom prst="rect">
            <a:avLst/>
          </a:prstGeom>
        </p:spPr>
        <p:txBody>
          <a:bodyPr anchor="t"/>
          <a:lstStyle>
            <a:lvl1pPr algn="l"/>
          </a:lstStyle>
          <a:p>
            <a:pPr/>
            <a:r>
              <a:t>https://shiny.rstudio.com/articles/themes.html</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10"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711"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714"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a:t>
            </a:r>
            <a:r>
              <a:t>click</a:t>
            </a:r>
            <a:r>
              <a:t> = NULL,</a:t>
            </a:r>
          </a:p>
          <a:p>
            <a:pPr algn="l" defTabSz="457200">
              <a:lnSpc>
                <a:spcPts val="6300"/>
              </a:lnSpc>
              <a:defRPr b="0" sz="4100">
                <a:solidFill>
                  <a:srgbClr val="000000"/>
                </a:solidFill>
                <a:latin typeface="Monaco"/>
                <a:ea typeface="Monaco"/>
                <a:cs typeface="Monaco"/>
                <a:sym typeface="Monaco"/>
              </a:defRPr>
            </a:pPr>
            <a:r>
              <a:t>  </a:t>
            </a:r>
            <a:r>
              <a:t>dblclick</a:t>
            </a:r>
            <a:r>
              <a:t> = NULL, </a:t>
            </a:r>
            <a:r>
              <a:t>hover</a:t>
            </a:r>
            <a:r>
              <a:t> = NULL, hoverDelay = NULL,</a:t>
            </a:r>
          </a:p>
          <a:p>
            <a:pPr algn="l" defTabSz="457200">
              <a:lnSpc>
                <a:spcPts val="6300"/>
              </a:lnSpc>
              <a:defRPr b="0" sz="4100">
                <a:solidFill>
                  <a:srgbClr val="000000"/>
                </a:solidFill>
                <a:latin typeface="Monaco"/>
                <a:ea typeface="Monaco"/>
                <a:cs typeface="Monaco"/>
                <a:sym typeface="Monaco"/>
              </a:defRPr>
            </a:pPr>
            <a:r>
              <a:t>  hoverDelayType = NULL, </a:t>
            </a:r>
            <a:r>
              <a:t>brush</a:t>
            </a:r>
            <a:r>
              <a:t>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715"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Demo"/>
          <p:cNvSpPr txBox="1"/>
          <p:nvPr>
            <p:ph type="title"/>
          </p:nvPr>
        </p:nvSpPr>
        <p:spPr>
          <a:prstGeom prst="rect">
            <a:avLst/>
          </a:prstGeom>
        </p:spPr>
        <p:txBody>
          <a:bodyPr/>
          <a:lstStyle/>
          <a:p>
            <a:pPr/>
            <a:r>
              <a:t>Demo</a:t>
            </a:r>
          </a:p>
        </p:txBody>
      </p:sp>
      <p:sp>
        <p:nvSpPr>
          <p:cNvPr id="718"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21" name="plotOutput(outputId = &quot;plot1&quot;,…"/>
          <p:cNvSpPr txBox="1"/>
          <p:nvPr>
            <p:ph type="body" idx="21"/>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22"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3"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24" name="input$plot1_click$x…"/>
          <p:cNvSpPr txBox="1"/>
          <p:nvPr/>
        </p:nvSpPr>
        <p:spPr>
          <a:xfrm>
            <a:off x="9364910" y="9615312"/>
            <a:ext cx="11018559"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3" grpId="2"/>
      <p:bldP build="whole" bldLvl="1" animBg="1" rev="0" advAuto="0" spid="724" grpId="3"/>
      <p:bldP build="whole" bldLvl="1" animBg="1" rev="0" advAuto="0" spid="72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5"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66"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67"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nearPoints(dataframe_name,…"/>
          <p:cNvSpPr txBox="1"/>
          <p:nvPr>
            <p:ph type="body" idx="21"/>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27" name="Click Helper Function"/>
          <p:cNvSpPr txBox="1"/>
          <p:nvPr>
            <p:ph type="body" idx="22"/>
          </p:nvPr>
        </p:nvSpPr>
        <p:spPr>
          <a:prstGeom prst="rect">
            <a:avLst/>
          </a:prstGeom>
        </p:spPr>
        <p:txBody>
          <a:bodyPr/>
          <a:lstStyle/>
          <a:p>
            <a:pPr/>
            <a:r>
              <a:t>Click Helper Function</a:t>
            </a:r>
          </a:p>
        </p:txBody>
      </p:sp>
      <p:sp>
        <p:nvSpPr>
          <p:cNvPr id="728"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9"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9" grpId="2"/>
      <p:bldP build="whole" bldLvl="1" animBg="1" rev="0" advAuto="0" spid="728" grpId="1"/>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nearPoints(dataframe_name,…"/>
          <p:cNvSpPr txBox="1"/>
          <p:nvPr>
            <p:ph type="body" idx="21"/>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a:t>
            </a:r>
            <a:r>
              <a:t>x_variable_name</a:t>
            </a:r>
            <a:r>
              <a:t>"</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34" name="Click Helper Function"/>
          <p:cNvSpPr txBox="1"/>
          <p:nvPr>
            <p:ph type="body" idx="22"/>
          </p:nvPr>
        </p:nvSpPr>
        <p:spPr>
          <a:prstGeom prst="rect">
            <a:avLst/>
          </a:prstGeom>
        </p:spPr>
        <p:txBody>
          <a:bodyPr/>
          <a:lstStyle/>
          <a:p>
            <a:pPr/>
            <a:r>
              <a:t>Click Helper Function</a:t>
            </a:r>
          </a:p>
        </p:txBody>
      </p:sp>
      <p:sp>
        <p:nvSpPr>
          <p:cNvPr id="735" name="dataframe_name[,&quot;x_variable_name&quot;]…"/>
          <p:cNvSpPr txBox="1"/>
          <p:nvPr/>
        </p:nvSpPr>
        <p:spPr>
          <a:xfrm>
            <a:off x="1167411" y="7946876"/>
            <a:ext cx="22049177" cy="490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r>
              <a:t>dataframe_name</a:t>
            </a:r>
            <a:r>
              <a:t>[,</a:t>
            </a:r>
            <a:r>
              <a:t>"x_variable_name"</a:t>
            </a:r>
            <a:r>
              <a:t>]</a:t>
            </a:r>
          </a:p>
          <a:p>
            <a:pPr algn="l" defTabSz="457200">
              <a:lnSpc>
                <a:spcPts val="10000"/>
              </a:lnSpc>
              <a:defRPr b="0" sz="7200">
                <a:solidFill>
                  <a:srgbClr val="000000"/>
                </a:solidFill>
                <a:latin typeface="Monaco"/>
                <a:ea typeface="Monaco"/>
                <a:cs typeface="Monaco"/>
                <a:sym typeface="Monaco"/>
              </a:defRPr>
            </a:pPr>
            <a:r>
              <a:t>example: mtcars[,"wt"]</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nearPoints(dataframe_name,…"/>
          <p:cNvSpPr txBox="1"/>
          <p:nvPr>
            <p:ph type="body" idx="21"/>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40" name="Click Helper Function"/>
          <p:cNvSpPr txBox="1"/>
          <p:nvPr>
            <p:ph type="body" idx="22"/>
          </p:nvPr>
        </p:nvSpPr>
        <p:spPr>
          <a:prstGeom prst="rect">
            <a:avLst/>
          </a:prstGeom>
        </p:spPr>
        <p:txBody>
          <a:bodyPr/>
          <a:lstStyle/>
          <a:p>
            <a:pPr/>
            <a:r>
              <a:t>Click Helper Function</a:t>
            </a:r>
          </a:p>
        </p:txBody>
      </p:sp>
      <p:sp>
        <p:nvSpPr>
          <p:cNvPr id="741" name="dataframe_name[,input$selectedvar]"/>
          <p:cNvSpPr txBox="1"/>
          <p:nvPr/>
        </p:nvSpPr>
        <p:spPr>
          <a:xfrm>
            <a:off x="1167411" y="10936261"/>
            <a:ext cx="22049177" cy="1244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r>
              <a:t>dataframe_name[,</a:t>
            </a:r>
            <a:r>
              <a:rPr>
                <a:solidFill>
                  <a:schemeClr val="accent6"/>
                </a:solidFill>
              </a:rPr>
              <a:t>input$selectedvar</a:t>
            </a:r>
            <a:r>
              <a:t>]</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46" name="plotOutput(outputId = &quot;plot1&quot;,…"/>
          <p:cNvSpPr txBox="1"/>
          <p:nvPr>
            <p:ph type="body" idx="21"/>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47"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48"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49" name="input$plot1_brush$xmin…"/>
          <p:cNvSpPr txBox="1"/>
          <p:nvPr/>
        </p:nvSpPr>
        <p:spPr>
          <a:xfrm>
            <a:off x="9490601" y="9511755"/>
            <a:ext cx="9410478"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4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7" grpId="1"/>
      <p:bldP build="whole" bldLvl="1" animBg="1" rev="0" advAuto="0" spid="749" grpId="3"/>
      <p:bldP build="whole" bldLvl="1" animBg="1" rev="0" advAuto="0" spid="748" grpId="2"/>
    </p:bld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brushedPoints(dataframe_name,…"/>
          <p:cNvSpPr txBox="1"/>
          <p:nvPr>
            <p:ph type="body" idx="21"/>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52" name="Brush Helper Function"/>
          <p:cNvSpPr txBox="1"/>
          <p:nvPr>
            <p:ph type="body" idx="22"/>
          </p:nvPr>
        </p:nvSpPr>
        <p:spPr>
          <a:prstGeom prst="rect">
            <a:avLst/>
          </a:prstGeom>
        </p:spPr>
        <p:txBody>
          <a:bodyPr/>
          <a:lstStyle/>
          <a:p>
            <a:pPr/>
            <a:r>
              <a:t>Brush Helper Function</a:t>
            </a:r>
          </a:p>
        </p:txBody>
      </p:sp>
      <p:sp>
        <p:nvSpPr>
          <p:cNvPr id="753"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4"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3" grpId="1"/>
      <p:bldP build="whole" bldLvl="1" animBg="1" rev="0" advAuto="0" spid="754" grpId="2"/>
    </p:bldLst>
  </p:timing>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8"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Exercise 2C"/>
          <p:cNvSpPr txBox="1"/>
          <p:nvPr>
            <p:ph type="title"/>
          </p:nvPr>
        </p:nvSpPr>
        <p:spPr>
          <a:prstGeom prst="rect">
            <a:avLst/>
          </a:prstGeom>
        </p:spPr>
        <p:txBody>
          <a:bodyPr/>
          <a:lstStyle/>
          <a:p>
            <a:pPr/>
            <a:r>
              <a:t>Exercise 2C</a:t>
            </a:r>
          </a:p>
        </p:txBody>
      </p:sp>
      <p:sp>
        <p:nvSpPr>
          <p:cNvPr id="761" name="exercises/exercise2/app.R or answer2b.R…"/>
          <p:cNvSpPr txBox="1"/>
          <p:nvPr>
            <p:ph type="body" idx="1"/>
          </p:nvPr>
        </p:nvSpPr>
        <p:spPr>
          <a:prstGeom prst="rect">
            <a:avLst/>
          </a:prstGeom>
        </p:spPr>
        <p:txBody>
          <a:bodyPr anchor="t"/>
          <a:lstStyle/>
          <a:p>
            <a:pPr algn="l" defTabSz="569594">
              <a:defRPr sz="5865"/>
            </a:pPr>
            <a:r>
              <a:t>exercises/exercise2/app.R </a:t>
            </a:r>
            <a:r>
              <a:rPr i="1">
                <a:latin typeface="+mj-lt"/>
                <a:ea typeface="+mj-ea"/>
                <a:cs typeface="+mj-cs"/>
                <a:sym typeface="Open Sans Condensed Light"/>
              </a:rPr>
              <a:t>or</a:t>
            </a:r>
            <a:r>
              <a:t> answer2b.R</a:t>
            </a:r>
          </a:p>
          <a:p>
            <a:pPr algn="l" defTabSz="569594">
              <a:defRPr sz="5865"/>
            </a:pPr>
          </a:p>
          <a:p>
            <a:pPr marL="657225" indent="-657225" algn="l" defTabSz="569594">
              <a:spcBef>
                <a:spcPts val="2600"/>
              </a:spcBef>
              <a:buSzPct val="125000"/>
              <a:buChar char="•"/>
              <a:defRPr sz="586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57225" indent="-657225" algn="l" defTabSz="569594">
              <a:spcBef>
                <a:spcPts val="1000"/>
              </a:spcBef>
              <a:buSzPct val="125000"/>
              <a:buChar char="•"/>
              <a:defRPr sz="586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africadata</a:t>
            </a:r>
            <a:r>
              <a:t> directly</a:t>
            </a:r>
          </a:p>
          <a:p>
            <a:pPr algn="l" defTabSz="569594">
              <a:defRPr sz="5865"/>
            </a:pPr>
          </a:p>
        </p:txBody>
      </p:sp>
      <p:pic>
        <p:nvPicPr>
          <p:cNvPr id="762"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 fill="hold"/>
                                        <p:tgtEl>
                                          <p:spTgt spid="76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62"/>
                </p:tgtEl>
              </p:cMediaNode>
            </p:video>
            <p:seq concurrent="1" prevAc="none" nextAc="seek">
              <p:cTn id="8" evtFilter="cancelBubble" nodeType="interactiveSeq" restart="whenNotActive" fill="hold">
                <p:stCondLst>
                  <p:cond delay="0" evt="onClick">
                    <p:tgtEl>
                      <p:spTgt spid="76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62"/>
                                        </p:tgtEl>
                                      </p:cBhvr>
                                    </p:cmd>
                                  </p:childTnLst>
                                </p:cTn>
                              </p:par>
                            </p:childTnLst>
                          </p:cTn>
                        </p:par>
                      </p:childTnLst>
                    </p:cTn>
                  </p:par>
                </p:childTnLst>
              </p:cTn>
              <p:nextCondLst>
                <p:cond delay="0" evt="onClick">
                  <p:tgtEl>
                    <p:spTgt spid="762"/>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mainPanel(…"/>
          <p:cNvSpPr txBox="1"/>
          <p:nvPr>
            <p:ph type="body" idx="21"/>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brushedPoints(africadata,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68"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69"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72" name="Share your Files…"/>
          <p:cNvSpPr txBox="1"/>
          <p:nvPr>
            <p:ph type="body" idx="21"/>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ools for Your Colleagues or Practitioners"/>
          <p:cNvSpPr txBox="1"/>
          <p:nvPr>
            <p:ph type="title"/>
          </p:nvPr>
        </p:nvSpPr>
        <p:spPr>
          <a:prstGeom prst="rect">
            <a:avLst/>
          </a:prstGeom>
        </p:spPr>
        <p:txBody>
          <a:bodyPr/>
          <a:lstStyle>
            <a:lvl1pPr defTabSz="742950">
              <a:defRPr sz="12600"/>
            </a:lvl1pPr>
          </a:lstStyle>
          <a:p>
            <a:pPr/>
            <a:r>
              <a:t>Tools for Your Colleagues or Practitioners</a:t>
            </a:r>
          </a:p>
        </p:txBody>
      </p:sp>
      <p:sp>
        <p:nvSpPr>
          <p:cNvPr id="170"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71"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http://shinyapps.io"/>
          <p:cNvSpPr txBox="1"/>
          <p:nvPr>
            <p:ph type="title"/>
          </p:nvPr>
        </p:nvSpPr>
        <p:spPr>
          <a:prstGeom prst="rect">
            <a:avLst/>
          </a:prstGeom>
        </p:spPr>
        <p:txBody>
          <a:bodyPr/>
          <a:lstStyle/>
          <a:p>
            <a:pPr/>
            <a:r>
              <a:t>http://shinyapps.io</a:t>
            </a:r>
          </a:p>
        </p:txBody>
      </p:sp>
      <p:sp>
        <p:nvSpPr>
          <p:cNvPr id="775"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7"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78"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79"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80"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81"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rsconnect::deployApp('exercises/exercise3')"/>
          <p:cNvSpPr txBox="1"/>
          <p:nvPr>
            <p:ph type="body" idx="21"/>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84"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85"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86"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How Do I Get Started?"/>
          <p:cNvSpPr txBox="1"/>
          <p:nvPr>
            <p:ph type="title"/>
          </p:nvPr>
        </p:nvSpPr>
        <p:spPr>
          <a:prstGeom prst="rect">
            <a:avLst/>
          </a:prstGeom>
        </p:spPr>
        <p:txBody>
          <a:bodyPr/>
          <a:lstStyle/>
          <a:p>
            <a:pPr/>
            <a:r>
              <a:t>How Do I Get Started?</a:t>
            </a:r>
          </a:p>
        </p:txBody>
      </p:sp>
      <p:sp>
        <p:nvSpPr>
          <p:cNvPr id="789" name="Use the Shiny website:…"/>
          <p:cNvSpPr txBox="1"/>
          <p:nvPr>
            <p:ph type="body" idx="1"/>
          </p:nvPr>
        </p:nvSpPr>
        <p:spPr>
          <a:xfrm>
            <a:off x="1778000" y="3101978"/>
            <a:ext cx="20828000" cy="9544044"/>
          </a:xfrm>
          <a:prstGeom prst="rect">
            <a:avLst/>
          </a:prstGeom>
        </p:spPr>
        <p:txBody>
          <a:bodyPr/>
          <a:lstStyle/>
          <a:p>
            <a:pPr>
              <a:defRPr>
                <a:latin typeface="Roboto Slab Bold"/>
                <a:ea typeface="Roboto Slab Bold"/>
                <a:cs typeface="Roboto Slab Bold"/>
                <a:sym typeface="Roboto Slab Bold"/>
              </a:defRPr>
            </a:pPr>
            <a:r>
              <a:t>Use the Shiny website:</a:t>
            </a:r>
          </a:p>
          <a:p>
            <a:pPr>
              <a:defRPr>
                <a:latin typeface="Roboto Slab Light"/>
                <a:ea typeface="Roboto Slab Light"/>
                <a:cs typeface="Roboto Slab Light"/>
                <a:sym typeface="Roboto Slab Light"/>
              </a:defRPr>
            </a:pPr>
            <a:r>
              <a:t>Lots of well-written documentation and articles</a:t>
            </a:r>
          </a:p>
          <a:p>
            <a:pPr/>
          </a:p>
          <a:p>
            <a:pPr>
              <a:defRPr>
                <a:latin typeface="Roboto Slab Bold"/>
                <a:ea typeface="Roboto Slab Bold"/>
                <a:cs typeface="Roboto Slab Bold"/>
                <a:sym typeface="Roboto Slab Bold"/>
              </a:defRPr>
            </a:pPr>
            <a:r>
              <a:t>Explore the gallery:</a:t>
            </a:r>
          </a:p>
          <a:p>
            <a:pPr>
              <a:defRPr>
                <a:latin typeface="Roboto Slab Light"/>
                <a:ea typeface="Roboto Slab Light"/>
                <a:cs typeface="Roboto Slab Light"/>
                <a:sym typeface="Roboto Slab Light"/>
              </a:defRPr>
            </a:pPr>
            <a:r>
              <a:t>Find an app, get the code, and modify it</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92" name="That's It"/>
          <p:cNvSpPr txBox="1"/>
          <p:nvPr>
            <p:ph type="title"/>
          </p:nvPr>
        </p:nvSpPr>
        <p:spPr>
          <a:xfrm>
            <a:off x="1778000" y="1264557"/>
            <a:ext cx="20828000" cy="4648201"/>
          </a:xfrm>
          <a:prstGeom prst="rect">
            <a:avLst/>
          </a:prstGeom>
        </p:spPr>
        <p:txBody>
          <a:bodyPr/>
          <a:lstStyle/>
          <a:p>
            <a:pPr/>
            <a:r>
              <a:t>That's It</a:t>
            </a:r>
          </a:p>
        </p:txBody>
      </p:sp>
      <p:sp>
        <p:nvSpPr>
          <p:cNvPr id="793" name="Questions?"/>
          <p:cNvSpPr txBox="1"/>
          <p:nvPr>
            <p:ph type="body" sz="quarter" idx="1"/>
          </p:nvPr>
        </p:nvSpPr>
        <p:spPr>
          <a:xfrm>
            <a:off x="1778000" y="6039757"/>
            <a:ext cx="20828000" cy="1587501"/>
          </a:xfrm>
          <a:prstGeom prst="rect">
            <a:avLst/>
          </a:prstGeom>
        </p:spPr>
        <p:txBody>
          <a:bodyPr/>
          <a:lstStyle/>
          <a:p>
            <a:pPr/>
            <a:r>
              <a:t>Questions?</a:t>
            </a:r>
          </a:p>
        </p:txBody>
      </p:sp>
      <p:sp>
        <p:nvSpPr>
          <p:cNvPr id="794" name="christina.maimone@northwestern.edu…"/>
          <p:cNvSpPr txBox="1"/>
          <p:nvPr/>
        </p:nvSpPr>
        <p:spPr>
          <a:xfrm>
            <a:off x="517519" y="11198749"/>
            <a:ext cx="9723836"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95"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98"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Verifying Input"/>
          <p:cNvSpPr txBox="1"/>
          <p:nvPr>
            <p:ph type="title"/>
          </p:nvPr>
        </p:nvSpPr>
        <p:spPr>
          <a:prstGeom prst="rect">
            <a:avLst/>
          </a:prstGeom>
        </p:spPr>
        <p:txBody>
          <a:bodyPr/>
          <a:lstStyle>
            <a:lvl1pPr defTabSz="742950">
              <a:defRPr sz="12600"/>
            </a:lvl1pPr>
          </a:lstStyle>
          <a:p>
            <a:pPr/>
            <a:r>
              <a:t>Verifying Input</a:t>
            </a:r>
          </a:p>
        </p:txBody>
      </p:sp>
      <p:sp>
        <p:nvSpPr>
          <p:cNvPr id="803" name="The req() function specifies requirements for the code that follows to work.…"/>
          <p:cNvSpPr txBox="1"/>
          <p:nvPr>
            <p:ph type="body" idx="21"/>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0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0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0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0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0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0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0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03" grpId="1"/>
    </p:bldLst>
  </p:timing>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5" name="Verifying Input"/>
          <p:cNvSpPr txBox="1"/>
          <p:nvPr>
            <p:ph type="title"/>
          </p:nvPr>
        </p:nvSpPr>
        <p:spPr>
          <a:prstGeom prst="rect">
            <a:avLst/>
          </a:prstGeom>
        </p:spPr>
        <p:txBody>
          <a:bodyPr/>
          <a:lstStyle>
            <a:lvl1pPr defTabSz="742950">
              <a:defRPr sz="12600"/>
            </a:lvl1pPr>
          </a:lstStyle>
          <a:p>
            <a:pPr/>
            <a:r>
              <a:t>Verifying Input</a:t>
            </a:r>
          </a:p>
        </p:txBody>
      </p:sp>
      <p:sp>
        <p:nvSpPr>
          <p:cNvPr id="806" name="output$letters &lt;- renderText({…"/>
          <p:cNvSpPr txBox="1"/>
          <p:nvPr>
            <p:ph type="body" idx="21"/>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eaching"/>
          <p:cNvSpPr txBox="1"/>
          <p:nvPr>
            <p:ph type="title"/>
          </p:nvPr>
        </p:nvSpPr>
        <p:spPr>
          <a:prstGeom prst="rect">
            <a:avLst/>
          </a:prstGeom>
        </p:spPr>
        <p:txBody>
          <a:bodyPr/>
          <a:lstStyle>
            <a:lvl1pPr defTabSz="742950">
              <a:defRPr sz="12600"/>
            </a:lvl1pPr>
          </a:lstStyle>
          <a:p>
            <a:pPr/>
            <a:r>
              <a:t>Teaching</a:t>
            </a:r>
          </a:p>
        </p:txBody>
      </p:sp>
      <p:sp>
        <p:nvSpPr>
          <p:cNvPr id="174"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75"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8" name="Verifying Input"/>
          <p:cNvSpPr txBox="1"/>
          <p:nvPr>
            <p:ph type="title"/>
          </p:nvPr>
        </p:nvSpPr>
        <p:spPr>
          <a:prstGeom prst="rect">
            <a:avLst/>
          </a:prstGeom>
        </p:spPr>
        <p:txBody>
          <a:bodyPr/>
          <a:lstStyle>
            <a:lvl1pPr defTabSz="742950">
              <a:defRPr sz="12600"/>
            </a:lvl1pPr>
          </a:lstStyle>
          <a:p>
            <a:pPr/>
            <a:r>
              <a:t>Verifying Input</a:t>
            </a:r>
          </a:p>
        </p:txBody>
      </p:sp>
      <p:sp>
        <p:nvSpPr>
          <p:cNvPr id="809" name="output$letters &lt;- renderText({…"/>
          <p:cNvSpPr txBox="1"/>
          <p:nvPr>
            <p:ph type="body" idx="21"/>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1" name="Verifying Input"/>
          <p:cNvSpPr txBox="1"/>
          <p:nvPr>
            <p:ph type="title"/>
          </p:nvPr>
        </p:nvSpPr>
        <p:spPr>
          <a:prstGeom prst="rect">
            <a:avLst/>
          </a:prstGeom>
        </p:spPr>
        <p:txBody>
          <a:bodyPr/>
          <a:lstStyle>
            <a:lvl1pPr defTabSz="742950">
              <a:defRPr sz="12600"/>
            </a:lvl1pPr>
          </a:lstStyle>
          <a:p>
            <a:pPr/>
            <a:r>
              <a:t>Verifying Input</a:t>
            </a:r>
          </a:p>
        </p:txBody>
      </p:sp>
      <p:sp>
        <p:nvSpPr>
          <p:cNvPr id="812" name="The validate() function checks if certain conditions are true, and returns error messages if not.…"/>
          <p:cNvSpPr txBox="1"/>
          <p:nvPr>
            <p:ph type="body" idx="21"/>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Verifying Input"/>
          <p:cNvSpPr txBox="1"/>
          <p:nvPr>
            <p:ph type="title"/>
          </p:nvPr>
        </p:nvSpPr>
        <p:spPr>
          <a:prstGeom prst="rect">
            <a:avLst/>
          </a:prstGeom>
        </p:spPr>
        <p:txBody>
          <a:bodyPr/>
          <a:lstStyle>
            <a:lvl1pPr defTabSz="742950">
              <a:defRPr sz="12600"/>
            </a:lvl1pPr>
          </a:lstStyle>
          <a:p>
            <a:pPr/>
            <a:r>
              <a:t>Verifying Input</a:t>
            </a:r>
          </a:p>
        </p:txBody>
      </p:sp>
      <p:sp>
        <p:nvSpPr>
          <p:cNvPr id="815" name="output$letters &lt;- renderText({…"/>
          <p:cNvSpPr txBox="1"/>
          <p:nvPr>
            <p:ph type="body" idx="21"/>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Verifying Input"/>
          <p:cNvSpPr txBox="1"/>
          <p:nvPr>
            <p:ph type="title"/>
          </p:nvPr>
        </p:nvSpPr>
        <p:spPr>
          <a:prstGeom prst="rect">
            <a:avLst/>
          </a:prstGeom>
        </p:spPr>
        <p:txBody>
          <a:bodyPr/>
          <a:lstStyle>
            <a:lvl1pPr defTabSz="742950">
              <a:defRPr sz="12600"/>
            </a:lvl1pPr>
          </a:lstStyle>
          <a:p>
            <a:pPr/>
            <a:r>
              <a:t>Verifying Input</a:t>
            </a:r>
          </a:p>
        </p:txBody>
      </p:sp>
      <p:sp>
        <p:nvSpPr>
          <p:cNvPr id="818" name="output$letters &lt;- renderText({…"/>
          <p:cNvSpPr txBox="1"/>
          <p:nvPr>
            <p:ph type="body" idx="21"/>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Challenge Exercise 2D"/>
          <p:cNvSpPr txBox="1"/>
          <p:nvPr>
            <p:ph type="title"/>
          </p:nvPr>
        </p:nvSpPr>
        <p:spPr>
          <a:prstGeom prst="rect">
            <a:avLst/>
          </a:prstGeom>
        </p:spPr>
        <p:txBody>
          <a:bodyPr/>
          <a:lstStyle/>
          <a:p>
            <a:pPr/>
            <a:r>
              <a:t>Challenge Exercise 2D</a:t>
            </a:r>
          </a:p>
        </p:txBody>
      </p:sp>
      <p:sp>
        <p:nvSpPr>
          <p:cNvPr id="821"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82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8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22"/>
                </p:tgtEl>
              </p:cMediaNode>
            </p:video>
            <p:seq concurrent="1" prevAc="none" nextAc="seek">
              <p:cTn id="8" evtFilter="cancelBubble" nodeType="interactiveSeq" restart="whenNotActive" fill="hold">
                <p:stCondLst>
                  <p:cond delay="0" evt="onClick">
                    <p:tgtEl>
                      <p:spTgt spid="82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822"/>
                                        </p:tgtEl>
                                      </p:cBhvr>
                                    </p:cmd>
                                  </p:childTnLst>
                                </p:cTn>
                              </p:par>
                            </p:childTnLst>
                          </p:cTn>
                        </p:par>
                      </p:childTnLst>
                    </p:cTn>
                  </p:par>
                </p:childTnLst>
              </p:cTn>
              <p:nextCondLst>
                <p:cond delay="0" evt="onClick">
                  <p:tgtEl>
                    <p:spTgt spid="822"/>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output$datatable1 &lt;- DT::renderDataTable({…"/>
          <p:cNvSpPr txBox="1"/>
          <p:nvPr>
            <p:ph type="body" idx="21"/>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output$datatable1 &lt;- DT::renderDataTable({…"/>
          <p:cNvSpPr txBox="1"/>
          <p:nvPr>
            <p:ph type="body" idx="21"/>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Reactivity"/>
          <p:cNvSpPr txBox="1"/>
          <p:nvPr>
            <p:ph type="title"/>
          </p:nvPr>
        </p:nvSpPr>
        <p:spPr>
          <a:prstGeom prst="rect">
            <a:avLst/>
          </a:prstGeom>
        </p:spPr>
        <p:txBody>
          <a:bodyPr/>
          <a:lstStyle/>
          <a:p>
            <a:pPr/>
            <a:r>
              <a:t>Reactivity</a:t>
            </a:r>
          </a:p>
        </p:txBody>
      </p:sp>
      <p:sp>
        <p:nvSpPr>
          <p:cNvPr id="829"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1"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832"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3"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832"/>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2" grpId="1"/>
      <p:bldP build="whole" bldLvl="1" animBg="1" rev="0" advAuto="0" spid="832" grpId="2"/>
      <p:bldP build="whole" bldLvl="1" animBg="1" rev="0" advAuto="0" spid="833" grpId="3"/>
    </p:bldLst>
  </p:timing>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7"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38"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39"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840"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43" name="Group"/>
          <p:cNvGrpSpPr/>
          <p:nvPr/>
        </p:nvGrpSpPr>
        <p:grpSpPr>
          <a:xfrm>
            <a:off x="5596656" y="4094548"/>
            <a:ext cx="2931005" cy="4171099"/>
            <a:chOff x="0" y="0"/>
            <a:chExt cx="2931004" cy="4171098"/>
          </a:xfrm>
        </p:grpSpPr>
        <p:pic>
          <p:nvPicPr>
            <p:cNvPr id="841"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842"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44"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845"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49" name="Group"/>
          <p:cNvGrpSpPr/>
          <p:nvPr/>
        </p:nvGrpSpPr>
        <p:grpSpPr>
          <a:xfrm>
            <a:off x="15538950" y="274279"/>
            <a:ext cx="7864938" cy="4873668"/>
            <a:chOff x="0" y="0"/>
            <a:chExt cx="7864937" cy="4873666"/>
          </a:xfrm>
        </p:grpSpPr>
        <p:pic>
          <p:nvPicPr>
            <p:cNvPr id="846"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847"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848"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852" name="Group"/>
          <p:cNvGrpSpPr/>
          <p:nvPr/>
        </p:nvGrpSpPr>
        <p:grpSpPr>
          <a:xfrm>
            <a:off x="10636439" y="3744067"/>
            <a:ext cx="6087921" cy="4274205"/>
            <a:chOff x="0" y="0"/>
            <a:chExt cx="6087919" cy="4274204"/>
          </a:xfrm>
        </p:grpSpPr>
        <p:sp>
          <p:nvSpPr>
            <p:cNvPr id="850"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51" name="I see you're 30.…"/>
            <p:cNvSpPr txBox="1"/>
            <p:nvPr/>
          </p:nvSpPr>
          <p:spPr>
            <a:xfrm>
              <a:off x="289527" y="740042"/>
              <a:ext cx="5508725"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4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4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5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8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7" grpId="1"/>
      <p:bldP build="whole" bldLvl="1" animBg="1" rev="0" advAuto="0" spid="852" grpId="5"/>
      <p:bldP build="whole" bldLvl="1" animBg="1" rev="0" advAuto="0" spid="843" grpId="6"/>
      <p:bldP build="whole" bldLvl="1" animBg="1" rev="0" advAuto="0" spid="844" grpId="2"/>
      <p:bldP build="whole" bldLvl="1" animBg="1" rev="0" advAuto="0" spid="838" grpId="3"/>
      <p:bldP build="whole" bldLvl="1" animBg="1" rev="0" advAuto="0" spid="845"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7" name="Fun"/>
          <p:cNvSpPr txBox="1"/>
          <p:nvPr>
            <p:ph type="title"/>
          </p:nvPr>
        </p:nvSpPr>
        <p:spPr>
          <a:prstGeom prst="rect">
            <a:avLst/>
          </a:prstGeom>
        </p:spPr>
        <p:txBody>
          <a:bodyPr/>
          <a:lstStyle>
            <a:lvl1pPr defTabSz="742950">
              <a:defRPr sz="12600"/>
            </a:lvl1pPr>
          </a:lstStyle>
          <a:p>
            <a:pPr/>
            <a:r>
              <a:t>Fun</a:t>
            </a:r>
          </a:p>
        </p:txBody>
      </p:sp>
      <p:sp>
        <p:nvSpPr>
          <p:cNvPr id="178"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9"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57"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58"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859"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62" name="Group"/>
          <p:cNvGrpSpPr/>
          <p:nvPr/>
        </p:nvGrpSpPr>
        <p:grpSpPr>
          <a:xfrm>
            <a:off x="5596656" y="4094548"/>
            <a:ext cx="2931005" cy="4171099"/>
            <a:chOff x="0" y="0"/>
            <a:chExt cx="2931004" cy="4171098"/>
          </a:xfrm>
        </p:grpSpPr>
        <p:pic>
          <p:nvPicPr>
            <p:cNvPr id="860"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61"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63"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67" name="Group"/>
          <p:cNvGrpSpPr/>
          <p:nvPr/>
        </p:nvGrpSpPr>
        <p:grpSpPr>
          <a:xfrm>
            <a:off x="15538950" y="274279"/>
            <a:ext cx="7864938" cy="4873668"/>
            <a:chOff x="0" y="0"/>
            <a:chExt cx="7864937" cy="4873666"/>
          </a:xfrm>
        </p:grpSpPr>
        <p:pic>
          <p:nvPicPr>
            <p:cNvPr id="864"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65"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66"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68"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71" name="Group"/>
          <p:cNvGrpSpPr/>
          <p:nvPr/>
        </p:nvGrpSpPr>
        <p:grpSpPr>
          <a:xfrm>
            <a:off x="17092147" y="4440444"/>
            <a:ext cx="6502961" cy="3821979"/>
            <a:chOff x="0" y="0"/>
            <a:chExt cx="6502959" cy="3821977"/>
          </a:xfrm>
        </p:grpSpPr>
        <p:sp>
          <p:nvSpPr>
            <p:cNvPr id="869"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70"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72"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75" name="Group"/>
          <p:cNvGrpSpPr/>
          <p:nvPr/>
        </p:nvGrpSpPr>
        <p:grpSpPr>
          <a:xfrm>
            <a:off x="5596656" y="4094548"/>
            <a:ext cx="2931005" cy="4171099"/>
            <a:chOff x="0" y="0"/>
            <a:chExt cx="2931004" cy="4171098"/>
          </a:xfrm>
        </p:grpSpPr>
        <p:pic>
          <p:nvPicPr>
            <p:cNvPr id="873"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74"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863"/>
                                        </p:tgtEl>
                                      </p:cBhvr>
                                    </p:animEffect>
                                    <p:set>
                                      <p:cBhvr>
                                        <p:cTn id="7" fill="hold">
                                          <p:stCondLst>
                                            <p:cond delay="999"/>
                                          </p:stCondLst>
                                        </p:cTn>
                                        <p:tgtEl>
                                          <p:spTgt spid="863"/>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86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62"/>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7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71"/>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8" grpId="2"/>
      <p:bldP build="whole" bldLvl="1" animBg="1" rev="0" advAuto="0" spid="872" grpId="7"/>
      <p:bldP build="whole" bldLvl="1" animBg="1" rev="0" advAuto="0" spid="871" grpId="5"/>
      <p:bldP build="whole" bldLvl="1" animBg="1" rev="0" advAuto="0" spid="862" grpId="4"/>
      <p:bldP build="whole" bldLvl="1" animBg="1" rev="0" advAuto="0" spid="871" grpId="6"/>
      <p:bldP build="whole" bldLvl="1" animBg="1" rev="0" advAuto="0" spid="863" grpId="1"/>
      <p:bldP build="whole" bldLvl="1" animBg="1" rev="0" advAuto="0" spid="875" grpId="8"/>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78"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79"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80"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81"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82"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83"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84"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85"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8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7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8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9" grpId="5"/>
      <p:bldP build="whole" bldLvl="1" animBg="1" rev="0" advAuto="0" spid="882" grpId="3"/>
      <p:bldP build="whole" bldLvl="1" animBg="1" rev="0" advAuto="0" spid="884" grpId="4"/>
      <p:bldP build="whole" bldLvl="1" animBg="1" rev="0" advAuto="0" spid="883" grpId="7"/>
      <p:bldP build="whole" bldLvl="1" animBg="1" rev="0" advAuto="0" spid="878" grpId="1"/>
      <p:bldP build="whole" bldLvl="1" animBg="1" rev="0" advAuto="0" spid="881" grpId="6"/>
      <p:bldP build="whole" bldLvl="1" animBg="1" rev="0" advAuto="0" spid="880" grpId="2"/>
      <p:bldP build="whole" bldLvl="1" animBg="1" rev="0" advAuto="0" spid="885" grpId="8"/>
    </p:bldLst>
  </p:timing>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90"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91"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92"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93"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94"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95"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900"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901"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902"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03"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904"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905"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9"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910" name="More complicated relationships…"/>
          <p:cNvSpPr txBox="1"/>
          <p:nvPr>
            <p:ph type="body" idx="21"/>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Exercise 3A &amp; B"/>
          <p:cNvSpPr txBox="1"/>
          <p:nvPr>
            <p:ph type="title"/>
          </p:nvPr>
        </p:nvSpPr>
        <p:spPr>
          <a:prstGeom prst="rect">
            <a:avLst/>
          </a:prstGeom>
        </p:spPr>
        <p:txBody>
          <a:bodyPr/>
          <a:lstStyle/>
          <a:p>
            <a:pPr/>
            <a:r>
              <a:t>Exercise 3A &amp; B</a:t>
            </a:r>
          </a:p>
        </p:txBody>
      </p:sp>
      <p:sp>
        <p:nvSpPr>
          <p:cNvPr id="913"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91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9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14"/>
                </p:tgtEl>
              </p:cMediaNode>
            </p:video>
            <p:seq concurrent="1" prevAc="none" nextAc="seek">
              <p:cTn id="8" evtFilter="cancelBubble" nodeType="interactiveSeq" restart="whenNotActive" fill="hold">
                <p:stCondLst>
                  <p:cond delay="0" evt="onClick">
                    <p:tgtEl>
                      <p:spTgt spid="91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914"/>
                                        </p:tgtEl>
                                      </p:cBhvr>
                                    </p:cmd>
                                  </p:childTnLst>
                                </p:cTn>
                              </p:par>
                            </p:childTnLst>
                          </p:cTn>
                        </p:par>
                      </p:childTnLst>
                    </p:cTn>
                  </p:par>
                </p:childTnLst>
              </p:cTn>
              <p:nextCondLst>
                <p:cond delay="0" evt="onClick">
                  <p:tgtEl>
                    <p:spTgt spid="914"/>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91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920"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921"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 fill="hold"/>
                                        <p:tgtEl>
                                          <p:spTgt spid="91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 fill="hold"/>
                                        <p:tgtEl>
                                          <p:spTgt spid="919"/>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 fill="hold"/>
                                        <p:tgtEl>
                                          <p:spTgt spid="920"/>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 fill="hold"/>
                                        <p:tgtEl>
                                          <p:spTgt spid="92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918"/>
                </p:tgtEl>
              </p:cMediaNode>
            </p:video>
            <p:seq concurrent="1" prevAc="none" nextAc="seek">
              <p:cTn id="20" evtFilter="cancelBubble" nodeType="interactiveSeq" restart="whenNotActive" fill="hold">
                <p:stCondLst>
                  <p:cond delay="0" evt="onClick">
                    <p:tgtEl>
                      <p:spTgt spid="918"/>
                    </p:tgtEl>
                  </p:cond>
                </p:stCondLst>
                <p:endSync delay="0" evt="end">
                  <p:rtn val="all"/>
                </p:endSync>
                <p:childTnLst>
                  <p:par>
                    <p:cTn id="21" fill="hold">
                      <p:stCondLst>
                        <p:cond delay="0"/>
                      </p:stCondLst>
                      <p:childTnLst>
                        <p:par>
                          <p:cTn id="22" fill="hold">
                            <p:stCondLst>
                              <p:cond delay="0"/>
                            </p:stCondLst>
                            <p:childTnLst>
                              <p:par>
                                <p:cTn id="23" presetClass="mediacall" nodeType="clickEffect" presetSubtype="0" presetID="2" fill="hold">
                                  <p:stCondLst>
                                    <p:cond delay="0"/>
                                  </p:stCondLst>
                                  <p:childTnLst>
                                    <p:cmd type="call" cmd="togglePause">
                                      <p:cBhvr>
                                        <p:cTn id="24" dur="1" fill="hold"/>
                                        <p:tgtEl>
                                          <p:spTgt spid="918"/>
                                        </p:tgtEl>
                                      </p:cBhvr>
                                    </p:cmd>
                                  </p:childTnLst>
                                </p:cTn>
                              </p:par>
                            </p:childTnLst>
                          </p:cTn>
                        </p:par>
                      </p:childTnLst>
                    </p:cTn>
                  </p:par>
                </p:childTnLst>
              </p:cTn>
              <p:nextCondLst>
                <p:cond delay="0" evt="onClick">
                  <p:tgtEl>
                    <p:spTgt spid="918"/>
                  </p:tgtEl>
                </p:cond>
              </p:nextCondLst>
            </p:seq>
            <p:video fullScrn="0">
              <p:cMediaNode mute="0" showWhenStopped="1" numSld="1" vol="100000">
                <p:cTn id="25" fill="hold" display="0">
                  <p:stCondLst>
                    <p:cond delay="indefinite"/>
                  </p:stCondLst>
                </p:cTn>
                <p:tgtEl>
                  <p:spTgt spid="919"/>
                </p:tgtEl>
              </p:cMediaNode>
            </p:video>
            <p:seq concurrent="1" prevAc="none" nextAc="seek">
              <p:cTn id="26" evtFilter="cancelBubble" nodeType="interactiveSeq" restart="whenNotActive" fill="hold">
                <p:stCondLst>
                  <p:cond delay="0" evt="onClick">
                    <p:tgtEl>
                      <p:spTgt spid="919"/>
                    </p:tgtEl>
                  </p:cond>
                </p:stCondLst>
                <p:endSync delay="0" evt="end">
                  <p:rtn val="all"/>
                </p:endSync>
                <p:childTnLst>
                  <p:par>
                    <p:cTn id="27" fill="hold">
                      <p:stCondLst>
                        <p:cond delay="0"/>
                      </p:stCondLst>
                      <p:childTnLst>
                        <p:par>
                          <p:cTn id="28" fill="hold">
                            <p:stCondLst>
                              <p:cond delay="0"/>
                            </p:stCondLst>
                            <p:childTnLst>
                              <p:par>
                                <p:cTn id="29" presetClass="mediacall" nodeType="clickEffect" presetSubtype="0" presetID="2" fill="hold">
                                  <p:stCondLst>
                                    <p:cond delay="0"/>
                                  </p:stCondLst>
                                  <p:childTnLst>
                                    <p:cmd type="call" cmd="togglePause">
                                      <p:cBhvr>
                                        <p:cTn id="30" dur="1" fill="hold"/>
                                        <p:tgtEl>
                                          <p:spTgt spid="919"/>
                                        </p:tgtEl>
                                      </p:cBhvr>
                                    </p:cmd>
                                  </p:childTnLst>
                                </p:cTn>
                              </p:par>
                            </p:childTnLst>
                          </p:cTn>
                        </p:par>
                      </p:childTnLst>
                    </p:cTn>
                  </p:par>
                </p:childTnLst>
              </p:cTn>
              <p:nextCondLst>
                <p:cond delay="0" evt="onClick">
                  <p:tgtEl>
                    <p:spTgt spid="919"/>
                  </p:tgtEl>
                </p:cond>
              </p:nextCondLst>
            </p:seq>
            <p:video fullScrn="0">
              <p:cMediaNode mute="0" showWhenStopped="1" numSld="1" vol="100000">
                <p:cTn id="31" fill="hold" display="0">
                  <p:stCondLst>
                    <p:cond delay="indefinite"/>
                  </p:stCondLst>
                </p:cTn>
                <p:tgtEl>
                  <p:spTgt spid="920"/>
                </p:tgtEl>
              </p:cMediaNode>
            </p:video>
            <p:seq concurrent="1" prevAc="none" nextAc="seek">
              <p:cTn id="32" evtFilter="cancelBubble" nodeType="interactiveSeq" restart="whenNotActive" fill="hold">
                <p:stCondLst>
                  <p:cond delay="0" evt="onClick">
                    <p:tgtEl>
                      <p:spTgt spid="920"/>
                    </p:tgtEl>
                  </p:cond>
                </p:stCondLst>
                <p:endSync delay="0" evt="end">
                  <p:rtn val="all"/>
                </p:endSync>
                <p:childTnLst>
                  <p:par>
                    <p:cTn id="33" fill="hold">
                      <p:stCondLst>
                        <p:cond delay="0"/>
                      </p:stCondLst>
                      <p:childTnLst>
                        <p:par>
                          <p:cTn id="34" fill="hold">
                            <p:stCondLst>
                              <p:cond delay="0"/>
                            </p:stCondLst>
                            <p:childTnLst>
                              <p:par>
                                <p:cTn id="35" presetClass="mediacall" nodeType="clickEffect" presetSubtype="0" presetID="2" fill="hold">
                                  <p:stCondLst>
                                    <p:cond delay="0"/>
                                  </p:stCondLst>
                                  <p:childTnLst>
                                    <p:cmd type="call" cmd="togglePause">
                                      <p:cBhvr>
                                        <p:cTn id="36" dur="1" fill="hold"/>
                                        <p:tgtEl>
                                          <p:spTgt spid="920"/>
                                        </p:tgtEl>
                                      </p:cBhvr>
                                    </p:cmd>
                                  </p:childTnLst>
                                </p:cTn>
                              </p:par>
                            </p:childTnLst>
                          </p:cTn>
                        </p:par>
                      </p:childTnLst>
                    </p:cTn>
                  </p:par>
                </p:childTnLst>
              </p:cTn>
              <p:nextCondLst>
                <p:cond delay="0" evt="onClick">
                  <p:tgtEl>
                    <p:spTgt spid="920"/>
                  </p:tgtEl>
                </p:cond>
              </p:nextCondLst>
            </p:seq>
            <p:video fullScrn="0">
              <p:cMediaNode mute="0" showWhenStopped="1" numSld="1" vol="100000">
                <p:cTn id="37" fill="hold" display="0">
                  <p:stCondLst>
                    <p:cond delay="indefinite"/>
                  </p:stCondLst>
                </p:cTn>
                <p:tgtEl>
                  <p:spTgt spid="921"/>
                </p:tgtEl>
              </p:cMediaNode>
            </p:video>
            <p:seq concurrent="1" prevAc="none" nextAc="seek">
              <p:cTn id="38" evtFilter="cancelBubble" nodeType="interactiveSeq" restart="whenNotActive" fill="hold">
                <p:stCondLst>
                  <p:cond delay="0" evt="onClick">
                    <p:tgtEl>
                      <p:spTgt spid="921"/>
                    </p:tgtEl>
                  </p:cond>
                </p:stCondLst>
                <p:endSync delay="0" evt="end">
                  <p:rtn val="all"/>
                </p:endSync>
                <p:childTnLst>
                  <p:par>
                    <p:cTn id="39" fill="hold">
                      <p:stCondLst>
                        <p:cond delay="0"/>
                      </p:stCondLst>
                      <p:childTnLst>
                        <p:par>
                          <p:cTn id="40" fill="hold">
                            <p:stCondLst>
                              <p:cond delay="0"/>
                            </p:stCondLst>
                            <p:childTnLst>
                              <p:par>
                                <p:cTn id="41" presetClass="mediacall" nodeType="clickEffect" presetSubtype="0" presetID="2" fill="hold">
                                  <p:stCondLst>
                                    <p:cond delay="0"/>
                                  </p:stCondLst>
                                  <p:childTnLst>
                                    <p:cmd type="call" cmd="togglePause">
                                      <p:cBhvr>
                                        <p:cTn id="42" dur="1" fill="hold"/>
                                        <p:tgtEl>
                                          <p:spTgt spid="921"/>
                                        </p:tgtEl>
                                      </p:cBhvr>
                                    </p:cmd>
                                  </p:childTnLst>
                                </p:cTn>
                              </p:par>
                            </p:childTnLst>
                          </p:cTn>
                        </p:par>
                      </p:childTnLst>
                    </p:cTn>
                  </p:par>
                </p:childTnLst>
              </p:cTn>
              <p:nextCondLst>
                <p:cond delay="0" evt="onClick">
                  <p:tgtEl>
                    <p:spTgt spid="92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Demo"/>
          <p:cNvSpPr txBox="1"/>
          <p:nvPr>
            <p:ph type="title"/>
          </p:nvPr>
        </p:nvSpPr>
        <p:spPr>
          <a:prstGeom prst="rect">
            <a:avLst/>
          </a:prstGeom>
        </p:spPr>
        <p:txBody>
          <a:bodyPr/>
          <a:lstStyle/>
          <a:p>
            <a:pPr/>
            <a:r>
              <a:t>Demo</a:t>
            </a:r>
          </a:p>
        </p:txBody>
      </p:sp>
      <p:sp>
        <p:nvSpPr>
          <p:cNvPr id="182"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tructure of Shiny Applications…"/>
          <p:cNvSpPr txBox="1"/>
          <p:nvPr>
            <p:ph type="body" idx="21"/>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85" name="Triangle"/>
          <p:cNvSpPr/>
          <p:nvPr>
            <p:ph type="body" idx="22"/>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Exercise 1A"/>
          <p:cNvSpPr txBox="1"/>
          <p:nvPr>
            <p:ph type="title"/>
          </p:nvPr>
        </p:nvSpPr>
        <p:spPr>
          <a:prstGeom prst="rect">
            <a:avLst/>
          </a:prstGeom>
        </p:spPr>
        <p:txBody>
          <a:bodyPr/>
          <a:lstStyle/>
          <a:p>
            <a:pPr/>
            <a:r>
              <a:t>Exercise 1A</a:t>
            </a:r>
          </a:p>
        </p:txBody>
      </p:sp>
      <p:sp>
        <p:nvSpPr>
          <p:cNvPr id="188" name="Create a new Shiny app…"/>
          <p:cNvSpPr txBox="1"/>
          <p:nvPr>
            <p:ph type="body" idx="1"/>
          </p:nvPr>
        </p:nvSpPr>
        <p:spPr>
          <a:xfrm>
            <a:off x="1778000" y="2735213"/>
            <a:ext cx="20828000" cy="10151593"/>
          </a:xfrm>
          <a:prstGeom prst="rect">
            <a:avLst/>
          </a:prstGeom>
        </p:spPr>
        <p:txBody>
          <a:bodyPr/>
          <a:lstStyle/>
          <a:p>
            <a:pPr marL="781050" indent="-781050" algn="l" defTabSz="676909">
              <a:buSzPct val="125000"/>
              <a:buChar char="•"/>
              <a:defRPr sz="5904"/>
            </a:pPr>
            <a:r>
              <a:t>Create a new Shiny app</a:t>
            </a:r>
          </a:p>
          <a:p>
            <a:pPr marL="781050" indent="-781050" algn="l" defTabSz="676909">
              <a:buSzPct val="125000"/>
              <a:buChar char="•"/>
              <a:defRPr sz="5904"/>
            </a:pPr>
            <a:r>
              <a:t>File &gt; New File &gt; Shiny web app</a:t>
            </a:r>
          </a:p>
          <a:p>
            <a:pPr marL="781050" indent="-781050" algn="l" defTabSz="676909">
              <a:buSzPct val="125000"/>
              <a:buChar char="•"/>
              <a:defRPr sz="5904"/>
            </a:pPr>
            <a:r>
              <a:t>Application Type: Single file</a:t>
            </a:r>
          </a:p>
          <a:p>
            <a:pPr marL="781050" indent="-781050" algn="l" defTabSz="676909">
              <a:buSzPct val="125000"/>
              <a:buChar char="•"/>
              <a:defRPr sz="5904"/>
            </a:pPr>
            <a:r>
              <a:t>Name: exercise1</a:t>
            </a:r>
          </a:p>
          <a:p>
            <a:pPr marL="781050" indent="-781050" algn="l" defTabSz="676909">
              <a:buSzPct val="125000"/>
              <a:buChar char="•"/>
              <a:defRPr sz="5904"/>
            </a:pPr>
            <a:r>
              <a:t>Run App</a:t>
            </a:r>
          </a:p>
          <a:p>
            <a:pPr algn="l" defTabSz="676909">
              <a:defRPr sz="5904"/>
            </a:pPr>
          </a:p>
          <a:p>
            <a:pPr algn="l" defTabSz="676909">
              <a:defRPr sz="5904"/>
            </a:pPr>
            <a:r>
              <a:rPr>
                <a:solidFill>
                  <a:schemeClr val="accent6">
                    <a:hueOff val="-119728"/>
                    <a:satOff val="5580"/>
                    <a:lumOff val="-12961"/>
                  </a:schemeClr>
                </a:solidFill>
              </a:rPr>
              <a:t>BONUS</a:t>
            </a:r>
            <a:r>
              <a:t> </a:t>
            </a:r>
          </a:p>
          <a:p>
            <a:pPr algn="l" defTabSz="676909">
              <a:defRPr sz="5904"/>
            </a:pPr>
            <a:r>
              <a:t>Change the x axis label and title on the plot in </a:t>
            </a:r>
            <a:r>
              <a:rPr>
                <a:latin typeface="Monaco"/>
                <a:ea typeface="Monaco"/>
                <a:cs typeface="Monaco"/>
                <a:sym typeface="Monaco"/>
              </a:rPr>
              <a:t>hist()</a:t>
            </a:r>
            <a:endParaRPr>
              <a:latin typeface="Courier"/>
              <a:ea typeface="Courier"/>
              <a:cs typeface="Courier"/>
              <a:sym typeface="Courier"/>
            </a:endParaRPr>
          </a:p>
          <a:p>
            <a:pPr marL="781050" indent="-781050" algn="l" defTabSz="676909">
              <a:buSzPct val="50000"/>
              <a:buChar char="•"/>
              <a:defRPr sz="5904">
                <a:latin typeface="Monaco"/>
                <a:ea typeface="Monaco"/>
                <a:cs typeface="Monaco"/>
                <a:sym typeface="Monaco"/>
              </a:defRPr>
            </a:pPr>
            <a:r>
              <a:t>xlab="Minutes between Eruptions"</a:t>
            </a:r>
          </a:p>
          <a:p>
            <a:pPr marL="781050" indent="-781050" algn="l" defTabSz="676909">
              <a:buSzPct val="50000"/>
              <a:buChar char="•"/>
              <a:defRPr sz="5904">
                <a:latin typeface="Monaco"/>
                <a:ea typeface="Monaco"/>
                <a:cs typeface="Monaco"/>
                <a:sym typeface="Monaco"/>
              </a:defRPr>
            </a:pPr>
            <a:r>
              <a:t>main="Waiting Time Distribution"</a:t>
            </a:r>
          </a:p>
        </p:txBody>
      </p:sp>
      <p:pic>
        <p:nvPicPr>
          <p:cNvPr id="18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9"/>
                </p:tgtEl>
              </p:cMediaNode>
            </p:video>
            <p:seq concurrent="1" prevAc="none" nextAc="seek">
              <p:cTn id="8" evtFilter="cancelBubble" nodeType="interactiveSeq" restart="whenNotActive" fill="hold">
                <p:stCondLst>
                  <p:cond delay="0" evt="onClick">
                    <p:tgtEl>
                      <p:spTgt spid="18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89"/>
                                        </p:tgtEl>
                                      </p:cBhvr>
                                    </p:cmd>
                                  </p:childTnLst>
                                </p:cTn>
                              </p:par>
                            </p:childTnLst>
                          </p:cTn>
                        </p:par>
                      </p:childTnLst>
                    </p:cTn>
                  </p:par>
                </p:childTnLst>
              </p:cTn>
              <p:nextCondLst>
                <p:cond delay="0" evt="onClick">
                  <p:tgtEl>
                    <p:spTgt spid="18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92"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7"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7"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0"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5"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10"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15"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20" name="Shiny Application Structure"/>
          <p:cNvSpPr txBox="1"/>
          <p:nvPr>
            <p:ph type="body" idx="22"/>
          </p:nvPr>
        </p:nvSpPr>
        <p:spPr>
          <a:prstGeom prst="rect">
            <a:avLst/>
          </a:prstGeom>
        </p:spPr>
        <p:txBody>
          <a:bodyPr/>
          <a:lstStyle/>
          <a:p>
            <a:pPr/>
            <a:r>
              <a:t>Shiny Application Structure</a:t>
            </a:r>
          </a:p>
        </p:txBody>
      </p:sp>
      <p:sp>
        <p:nvSpPr>
          <p:cNvPr id="221"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22"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23"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8"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9"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30"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1"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6" name="Text"/>
          <p:cNvSpPr txBox="1"/>
          <p:nvPr>
            <p:ph type="body" idx="21"/>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7"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8"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9"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40"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41"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42"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6"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7"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8"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9"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50"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51"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2"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 name="Christina Maimone…"/>
          <p:cNvSpPr txBox="1"/>
          <p:nvPr>
            <p:ph type="body" idx="21"/>
          </p:nvPr>
        </p:nvSpPr>
        <p:spPr>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54"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55"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9"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2"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5"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6"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7"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2"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3"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6"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7"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8"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2"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3"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6"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7"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8"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1"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6"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9"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301"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302"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3"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4"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5"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10"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seq concurrent="1" prevAc="none" nextAc="seek">
              <p:cTn id="8" evtFilter="cancelBubble" nodeType="interactiveSeq" restart="whenNotActive" fill="hold">
                <p:stCondLst>
                  <p:cond delay="0" evt="onClick">
                    <p:tgtEl>
                      <p:spTgt spid="12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28"/>
                                        </p:tgtEl>
                                      </p:cBhvr>
                                    </p:cmd>
                                  </p:childTnLst>
                                </p:cTn>
                              </p:par>
                            </p:childTnLst>
                          </p:cTn>
                        </p:par>
                      </p:childTnLst>
                    </p:cTn>
                  </p:par>
                </p:childTnLst>
              </p:cTn>
              <p:nextCondLst>
                <p:cond delay="0" evt="onClick">
                  <p:tgtEl>
                    <p:spTgt spid="128"/>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Exercise 1B"/>
          <p:cNvSpPr txBox="1"/>
          <p:nvPr>
            <p:ph type="title"/>
          </p:nvPr>
        </p:nvSpPr>
        <p:spPr>
          <a:prstGeom prst="rect">
            <a:avLst/>
          </a:prstGeom>
        </p:spPr>
        <p:txBody>
          <a:bodyPr/>
          <a:lstStyle/>
          <a:p>
            <a:pPr/>
            <a:r>
              <a:t>Exercise 1B</a:t>
            </a:r>
          </a:p>
        </p:txBody>
      </p:sp>
      <p:sp>
        <p:nvSpPr>
          <p:cNvPr id="313" name="Using the app you created in the first exercise :…"/>
          <p:cNvSpPr txBox="1"/>
          <p:nvPr>
            <p:ph type="body" idx="1"/>
          </p:nvPr>
        </p:nvSpPr>
        <p:spPr>
          <a:xfrm>
            <a:off x="1778000" y="3363638"/>
            <a:ext cx="20828000" cy="9544045"/>
          </a:xfrm>
          <a:prstGeom prst="rect">
            <a:avLst/>
          </a:prstGeom>
        </p:spPr>
        <p:txBody>
          <a:bodyPr/>
          <a:lstStyle/>
          <a:p>
            <a:pPr algn="l" defTabSz="627379">
              <a:spcBef>
                <a:spcPts val="2200"/>
              </a:spcBef>
              <a:defRPr sz="5472"/>
            </a:pPr>
            <a:r>
              <a:t>Using the app you created in the first exercise :</a:t>
            </a:r>
          </a:p>
          <a:p>
            <a:pPr algn="l" defTabSz="627379">
              <a:defRPr sz="5472"/>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694944" algn="l" defTabSz="627379">
              <a:spcBef>
                <a:spcPts val="2200"/>
              </a:spcBef>
              <a:defRPr sz="5472"/>
            </a:pPr>
            <a:r>
              <a:t>&gt; Run app to see changes</a:t>
            </a:r>
          </a:p>
          <a:p>
            <a:pPr algn="l" defTabSz="627379">
              <a:defRPr sz="5472"/>
            </a:pPr>
            <a:r>
              <a:t>2. Change the </a:t>
            </a:r>
            <a:r>
              <a:rPr>
                <a:latin typeface="Monaco"/>
                <a:ea typeface="Monaco"/>
                <a:cs typeface="Monaco"/>
                <a:sym typeface="Monaco"/>
              </a:rPr>
              <a:t>sidebarPanel</a:t>
            </a:r>
            <a:r>
              <a:t> to </a:t>
            </a:r>
            <a:r>
              <a:rPr>
                <a:latin typeface="Monaco"/>
                <a:ea typeface="Monaco"/>
                <a:cs typeface="Monaco"/>
                <a:sym typeface="Monaco"/>
              </a:rPr>
              <a:t>wellPanel</a:t>
            </a:r>
          </a:p>
          <a:p>
            <a:pPr lvl="4" indent="694944" algn="l" defTabSz="627379">
              <a:spcBef>
                <a:spcPts val="2200"/>
              </a:spcBef>
              <a:defRPr sz="5472"/>
            </a:pPr>
            <a:r>
              <a:t>&gt; Run/Reload app to see changes</a:t>
            </a:r>
          </a:p>
          <a:p>
            <a:pPr algn="l" defTabSz="627379">
              <a:defRPr sz="5472"/>
            </a:pPr>
            <a:r>
              <a:t>3. Between the </a:t>
            </a:r>
            <a:r>
              <a:rPr>
                <a:latin typeface="Monaco"/>
                <a:ea typeface="Monaco"/>
                <a:cs typeface="Monaco"/>
                <a:sym typeface="Monaco"/>
              </a:rPr>
              <a:t>wellPanel</a:t>
            </a:r>
            <a:r>
              <a:t> and the </a:t>
            </a:r>
            <a:r>
              <a:rPr>
                <a:latin typeface="Monaco"/>
                <a:ea typeface="Monaco"/>
                <a:cs typeface="Monaco"/>
                <a:sym typeface="Monaco"/>
              </a:rPr>
              <a:t>mainPanel</a:t>
            </a:r>
            <a:r>
              <a:t>, </a:t>
            </a:r>
          </a:p>
          <a:p>
            <a:pPr lvl="4" indent="694944" algn="l" defTabSz="627379">
              <a:defRPr sz="5472"/>
            </a:pPr>
            <a:r>
              <a:t>insert a </a:t>
            </a:r>
            <a:r>
              <a:rPr>
                <a:latin typeface="Monaco"/>
                <a:ea typeface="Monaco"/>
                <a:cs typeface="Monaco"/>
                <a:sym typeface="Monaco"/>
              </a:rPr>
              <a:t>headerPanel("The Plot")</a:t>
            </a:r>
            <a:r>
              <a:t>.  Remember the comma.</a:t>
            </a:r>
          </a:p>
          <a:p>
            <a:pPr lvl="4" indent="694944" algn="l" defTabSz="627379">
              <a:defRPr sz="5472"/>
            </a:pPr>
            <a:r>
              <a:t>&gt; Run/Reload app to see changes</a:t>
            </a:r>
          </a:p>
        </p:txBody>
      </p:sp>
      <p:pic>
        <p:nvPicPr>
          <p:cNvPr id="314"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 fill="hold"/>
                                        <p:tgtEl>
                                          <p:spTgt spid="3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4"/>
                </p:tgtEl>
              </p:cMediaNode>
            </p:video>
            <p:seq concurrent="1" prevAc="none" nextAc="seek">
              <p:cTn id="8" evtFilter="cancelBubble" nodeType="interactiveSeq" restart="whenNotActive" fill="hold">
                <p:stCondLst>
                  <p:cond delay="0" evt="onClick">
                    <p:tgtEl>
                      <p:spTgt spid="31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14"/>
                                        </p:tgtEl>
                                      </p:cBhvr>
                                    </p:cmd>
                                  </p:childTnLst>
                                </p:cTn>
                              </p:par>
                            </p:childTnLst>
                          </p:cTn>
                        </p:par>
                      </p:childTnLst>
                    </p:cTn>
                  </p:par>
                </p:childTnLst>
              </p:cTn>
              <p:nextCondLst>
                <p:cond delay="0" evt="onClick">
                  <p:tgtEl>
                    <p:spTgt spid="31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verticalLayout(…"/>
          <p:cNvSpPr txBox="1"/>
          <p:nvPr>
            <p:ph type="body" idx="21"/>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wellPanel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23"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7" name="Group"/>
          <p:cNvGrpSpPr/>
          <p:nvPr/>
        </p:nvGrpSpPr>
        <p:grpSpPr>
          <a:xfrm>
            <a:off x="9129278" y="2937829"/>
            <a:ext cx="13500419" cy="2176382"/>
            <a:chOff x="0" y="0"/>
            <a:chExt cx="13500417" cy="2176380"/>
          </a:xfrm>
        </p:grpSpPr>
        <p:sp>
          <p:nvSpPr>
            <p:cNvPr id="324"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5"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6"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7"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30"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3"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34"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35"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2"/>
      <p:bldP build="whole" bldLvl="1" animBg="1" rev="0" advAuto="0" spid="334"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8"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Image" descr="Image"/>
          <p:cNvPicPr>
            <a:picLocks noChangeAspect="1"/>
          </p:cNvPicPr>
          <p:nvPr/>
        </p:nvPicPr>
        <p:blipFill>
          <a:blip r:embed="rId2">
            <a:extLst/>
          </a:blip>
          <a:stretch>
            <a:fillRect/>
          </a:stretch>
        </p:blipFill>
        <p:spPr>
          <a:xfrm>
            <a:off x="5305314" y="1035059"/>
            <a:ext cx="13773372" cy="2932734"/>
          </a:xfrm>
          <a:prstGeom prst="rect">
            <a:avLst/>
          </a:prstGeom>
          <a:ln w="12700">
            <a:miter lim="400000"/>
          </a:ln>
        </p:spPr>
      </p:pic>
      <p:sp>
        <p:nvSpPr>
          <p:cNvPr id="341" name="radioButtons(inputId = &quot;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inputId…"/>
          <p:cNvSpPr txBox="1"/>
          <p:nvPr>
            <p:ph type="body" idx="21"/>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44" name="Arrow"/>
          <p:cNvSpPr/>
          <p:nvPr/>
        </p:nvSpPr>
        <p:spPr>
          <a:xfrm>
            <a:off x="12553133" y="8527757"/>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47"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51" name="Group"/>
          <p:cNvGrpSpPr/>
          <p:nvPr/>
        </p:nvGrpSpPr>
        <p:grpSpPr>
          <a:xfrm>
            <a:off x="342042" y="9226340"/>
            <a:ext cx="12358427" cy="4288243"/>
            <a:chOff x="0" y="0"/>
            <a:chExt cx="12358426" cy="4288241"/>
          </a:xfrm>
        </p:grpSpPr>
        <p:sp>
          <p:nvSpPr>
            <p:cNvPr id="348"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9"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50"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56"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9"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60"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63" name="plotOutput(outputId=&quot;distPlot&quot;)"/>
          <p:cNvSpPr txBox="1"/>
          <p:nvPr/>
        </p:nvSpPr>
        <p:spPr>
          <a:xfrm>
            <a:off x="5509662" y="8595145"/>
            <a:ext cx="17749879"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outputId…"/>
          <p:cNvSpPr txBox="1"/>
          <p:nvPr>
            <p:ph type="body" idx="21"/>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66"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iny makes two list-like objects:…"/>
          <p:cNvSpPr txBox="1"/>
          <p:nvPr>
            <p:ph type="body" idx="21"/>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ui &lt;- fluidPage(…"/>
          <p:cNvSpPr txBox="1"/>
          <p:nvPr>
            <p:ph type="body" idx="21"/>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71"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2"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4"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5"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Exercise 1C"/>
          <p:cNvSpPr txBox="1"/>
          <p:nvPr>
            <p:ph type="title"/>
          </p:nvPr>
        </p:nvSpPr>
        <p:spPr>
          <a:prstGeom prst="rect">
            <a:avLst/>
          </a:prstGeom>
        </p:spPr>
        <p:txBody>
          <a:bodyPr/>
          <a:lstStyle/>
          <a:p>
            <a:pPr/>
            <a:r>
              <a:t>Exercise 1C</a:t>
            </a:r>
          </a:p>
        </p:txBody>
      </p:sp>
      <p:sp>
        <p:nvSpPr>
          <p:cNvPr id="380"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after the </a:t>
            </a:r>
            <a:r>
              <a:rPr>
                <a:latin typeface="Monaco"/>
                <a:ea typeface="Monaco"/>
                <a:cs typeface="Monaco"/>
                <a:sym typeface="Monaco"/>
              </a:rPr>
              <a:t>sliderInput</a:t>
            </a:r>
            <a:r>
              <a: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any errors.  Note: the radio input won't have an effect yet.</a:t>
            </a:r>
          </a:p>
        </p:txBody>
      </p:sp>
      <p:pic>
        <p:nvPicPr>
          <p:cNvPr id="38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 fill="hold"/>
                                        <p:tgtEl>
                                          <p:spTgt spid="38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81"/>
                </p:tgtEl>
              </p:cMediaNode>
            </p:video>
            <p:seq concurrent="1" prevAc="none" nextAc="seek">
              <p:cTn id="8" evtFilter="cancelBubble" nodeType="interactiveSeq" restart="whenNotActive" fill="hold">
                <p:stCondLst>
                  <p:cond delay="0" evt="onClick">
                    <p:tgtEl>
                      <p:spTgt spid="38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381"/>
                                        </p:tgtEl>
                                      </p:cBhvr>
                                    </p:cmd>
                                  </p:childTnLst>
                                </p:cTn>
                              </p:par>
                            </p:childTnLst>
                          </p:cTn>
                        </p:par>
                      </p:childTnLst>
                    </p:cTn>
                  </p:par>
                </p:childTnLst>
              </p:cTn>
              <p:nextCondLst>
                <p:cond delay="0" evt="onClick">
                  <p:tgtEl>
                    <p:spTgt spid="381"/>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idebarPanel(…"/>
          <p:cNvSpPr txBox="1"/>
          <p:nvPr>
            <p:ph type="body" idx="21"/>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21"/>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8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8"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91"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95" name="Group"/>
          <p:cNvGrpSpPr/>
          <p:nvPr/>
        </p:nvGrpSpPr>
        <p:grpSpPr>
          <a:xfrm>
            <a:off x="9053893" y="518079"/>
            <a:ext cx="13919311" cy="2786050"/>
            <a:chOff x="0" y="0"/>
            <a:chExt cx="13919310" cy="2786049"/>
          </a:xfrm>
        </p:grpSpPr>
        <p:sp>
          <p:nvSpPr>
            <p:cNvPr id="392"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3"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4" name="Shiny supplies…"/>
            <p:cNvSpPr txBox="1"/>
            <p:nvPr/>
          </p:nvSpPr>
          <p:spPr>
            <a:xfrm>
              <a:off x="8926740" y="-1"/>
              <a:ext cx="4992571" cy="248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5"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03" name="Group"/>
          <p:cNvGrpSpPr/>
          <p:nvPr/>
        </p:nvGrpSpPr>
        <p:grpSpPr>
          <a:xfrm>
            <a:off x="3079867" y="2047464"/>
            <a:ext cx="11382749" cy="2763540"/>
            <a:chOff x="0" y="0"/>
            <a:chExt cx="11382747" cy="2763538"/>
          </a:xfrm>
        </p:grpSpPr>
        <p:sp>
          <p:nvSpPr>
            <p:cNvPr id="400" name="Line"/>
            <p:cNvSpPr/>
            <p:nvPr/>
          </p:nvSpPr>
          <p:spPr>
            <a:xfrm flipV="1">
              <a:off x="2815941" y="1122669"/>
              <a:ext cx="5786084" cy="535031"/>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1" name="Oval"/>
            <p:cNvSpPr/>
            <p:nvPr/>
          </p:nvSpPr>
          <p:spPr>
            <a:xfrm>
              <a:off x="8046925" y="0"/>
              <a:ext cx="3335823"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2" name="Oval"/>
            <p:cNvSpPr/>
            <p:nvPr/>
          </p:nvSpPr>
          <p:spPr>
            <a:xfrm>
              <a:off x="0" y="1493538"/>
              <a:ext cx="3335822"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ui &lt;- fluidPage(…"/>
          <p:cNvSpPr txBox="1"/>
          <p:nvPr>
            <p:ph type="body" idx="21"/>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11" name="Group"/>
          <p:cNvGrpSpPr/>
          <p:nvPr/>
        </p:nvGrpSpPr>
        <p:grpSpPr>
          <a:xfrm>
            <a:off x="1499275" y="4485925"/>
            <a:ext cx="8244772" cy="5297527"/>
            <a:chOff x="0" y="0"/>
            <a:chExt cx="8244770" cy="5297526"/>
          </a:xfrm>
        </p:grpSpPr>
        <p:sp>
          <p:nvSpPr>
            <p:cNvPr id="408"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9"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10"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chemeClr val="accent3"/>
                </a:solidFill>
              </a:rPr>
              <a: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4"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5"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6" name="Oval"/>
          <p:cNvSpPr/>
          <p:nvPr/>
        </p:nvSpPr>
        <p:spPr>
          <a:xfrm>
            <a:off x="9491583" y="3462213"/>
            <a:ext cx="4761168" cy="1517932"/>
          </a:xfrm>
          <a:prstGeom prst="ellipse">
            <a:avLst/>
          </a:prstGeom>
          <a:ln w="1270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21"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6" name="Group"/>
          <p:cNvGrpSpPr/>
          <p:nvPr/>
        </p:nvGrpSpPr>
        <p:grpSpPr>
          <a:xfrm>
            <a:off x="6868761" y="3192336"/>
            <a:ext cx="9887290" cy="8391329"/>
            <a:chOff x="0" y="0"/>
            <a:chExt cx="9887288" cy="8391328"/>
          </a:xfrm>
        </p:grpSpPr>
        <p:sp>
          <p:nvSpPr>
            <p:cNvPr id="424"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5"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lvl="3"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0"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1"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2"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2"/>
      <p:bldP build="whole" bldLvl="1" animBg="1" rev="0" advAuto="0" spid="431"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8"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21"/>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3"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4"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lvl="8"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8"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1"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2"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3"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4"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5"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9" name="server &lt;- function(input, output) {…"/>
          <p:cNvSpPr txBox="1"/>
          <p:nvPr>
            <p:ph type="body" idx="21"/>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6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1"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ui &lt;- fluidPage(…"/>
          <p:cNvSpPr txBox="1"/>
          <p:nvPr>
            <p:ph type="body" idx="21"/>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69" name="Group"/>
          <p:cNvGrpSpPr/>
          <p:nvPr/>
        </p:nvGrpSpPr>
        <p:grpSpPr>
          <a:xfrm>
            <a:off x="5868921" y="2705427"/>
            <a:ext cx="11657409" cy="8457452"/>
            <a:chOff x="0" y="0"/>
            <a:chExt cx="11657407" cy="8457450"/>
          </a:xfrm>
        </p:grpSpPr>
        <p:sp>
          <p:nvSpPr>
            <p:cNvPr id="466"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7"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8"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Exercise 1D"/>
          <p:cNvSpPr txBox="1"/>
          <p:nvPr>
            <p:ph type="title"/>
          </p:nvPr>
        </p:nvSpPr>
        <p:spPr>
          <a:prstGeom prst="rect">
            <a:avLst/>
          </a:prstGeom>
        </p:spPr>
        <p:txBody>
          <a:bodyPr/>
          <a:lstStyle/>
          <a:p>
            <a:pPr/>
            <a:r>
              <a:t>Exercise 1D</a:t>
            </a:r>
          </a:p>
        </p:txBody>
      </p:sp>
      <p:sp>
        <p:nvSpPr>
          <p:cNvPr id="472"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7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 fill="hold"/>
                                        <p:tgtEl>
                                          <p:spTgt spid="47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3"/>
                </p:tgtEl>
              </p:cMediaNode>
            </p:video>
            <p:seq concurrent="1" prevAc="none" nextAc="seek">
              <p:cTn id="8" evtFilter="cancelBubble" nodeType="interactiveSeq" restart="whenNotActive" fill="hold">
                <p:stCondLst>
                  <p:cond delay="0" evt="onClick">
                    <p:tgtEl>
                      <p:spTgt spid="47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3"/>
                                        </p:tgtEl>
                                      </p:cBhvr>
                                    </p:cmd>
                                  </p:childTnLst>
                                </p:cTn>
                              </p:par>
                            </p:childTnLst>
                          </p:cTn>
                        </p:par>
                      </p:childTnLst>
                    </p:cTn>
                  </p:par>
                </p:childTnLst>
              </p:cTn>
              <p:nextCondLst>
                <p:cond delay="0" evt="onClick">
                  <p:tgtEl>
                    <p:spTgt spid="473"/>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5"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erver &lt;- function(input, output) {…"/>
          <p:cNvSpPr txBox="1"/>
          <p:nvPr>
            <p:ph type="body" idx="21"/>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a:t>
            </a:r>
            <a:r>
              <a:t>col = 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7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80"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21"/>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5"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0"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3"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Exercise 2A &amp; B"/>
          <p:cNvSpPr txBox="1"/>
          <p:nvPr>
            <p:ph type="title"/>
          </p:nvPr>
        </p:nvSpPr>
        <p:spPr>
          <a:prstGeom prst="rect">
            <a:avLst/>
          </a:prstGeom>
        </p:spPr>
        <p:txBody>
          <a:bodyPr/>
          <a:lstStyle/>
          <a:p>
            <a:pPr/>
            <a:r>
              <a:t>Exercise 2A &amp; B</a:t>
            </a:r>
          </a:p>
        </p:txBody>
      </p:sp>
      <p:sp>
        <p:nvSpPr>
          <p:cNvPr id="496" name="exercises/exercise2/app.R…"/>
          <p:cNvSpPr txBox="1"/>
          <p:nvPr>
            <p:ph type="body" idx="1"/>
          </p:nvPr>
        </p:nvSpPr>
        <p:spPr>
          <a:xfrm>
            <a:off x="1288727" y="3000499"/>
            <a:ext cx="22407895" cy="10102378"/>
          </a:xfrm>
          <a:prstGeom prst="rect">
            <a:avLst/>
          </a:prstGeom>
        </p:spPr>
        <p:txBody>
          <a:bodyPr anchor="t"/>
          <a:lstStyle/>
          <a:p>
            <a:pPr algn="l" defTabSz="520065">
              <a:defRPr sz="4536"/>
            </a:pPr>
            <a:r>
              <a:t>exercises/exercise2/app.R</a:t>
            </a:r>
          </a:p>
          <a:p>
            <a:pPr algn="l" defTabSz="520065">
              <a:defRPr sz="4536"/>
            </a:pPr>
          </a:p>
          <a:p>
            <a:pPr algn="l" defTabSz="520065">
              <a:defRPr sz="4536"/>
            </a:pPr>
            <a:r>
              <a:rPr>
                <a:solidFill>
                  <a:schemeClr val="accent6"/>
                </a:solidFill>
              </a:rPr>
              <a:t>A: </a:t>
            </a:r>
            <a:r>
              <a:t>The code contains 3 errors — try to fix them and get the code to run.  Hint: check that names match between UI and server sections (2 errors), look for missing commas (1 error).</a:t>
            </a:r>
          </a:p>
          <a:p>
            <a:pPr algn="l" defTabSz="520065">
              <a:defRPr sz="4536"/>
            </a:pPr>
          </a:p>
          <a:p>
            <a:pPr algn="l" defTabSz="520065">
              <a:spcBef>
                <a:spcPts val="2200"/>
              </a:spcBef>
              <a:defRPr sz="4536"/>
            </a:pPr>
            <a:r>
              <a:rPr>
                <a:solidFill>
                  <a:schemeClr val="accent6"/>
                </a:solidFill>
              </a:rPr>
              <a:t>B (challenge if time): </a:t>
            </a:r>
            <a:r>
              <a:t>Fill in the code to render a DataTable of the entire data set.</a:t>
            </a:r>
          </a:p>
          <a:p>
            <a:pPr lvl="1" marL="1000125" indent="-600075" algn="l" defTabSz="520065">
              <a:spcBef>
                <a:spcPts val="900"/>
              </a:spcBef>
              <a:buSzPct val="125000"/>
              <a:buChar char="•"/>
              <a:defRPr sz="4536"/>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00125" indent="-600075" algn="l" defTabSz="520065">
              <a:spcBef>
                <a:spcPts val="900"/>
              </a:spcBef>
              <a:buSzPct val="125000"/>
              <a:buChar char="•"/>
              <a:defRPr sz="4536"/>
            </a:pPr>
            <a:r>
              <a:t>Using the cheat sheet, what is the render function for a DataTable that goes with </a:t>
            </a:r>
            <a:r>
              <a:rPr>
                <a:latin typeface="Monaco"/>
                <a:ea typeface="Monaco"/>
                <a:cs typeface="Monaco"/>
                <a:sym typeface="Monaco"/>
              </a:rPr>
              <a:t>dataTableOutput</a:t>
            </a:r>
            <a:r>
              <a:t>?</a:t>
            </a:r>
          </a:p>
          <a:p>
            <a:pPr lvl="1" marL="1000125" indent="-600075" algn="l" defTabSz="520065">
              <a:spcBef>
                <a:spcPts val="900"/>
              </a:spcBef>
              <a:buSzPct val="125000"/>
              <a:buChar char="•"/>
              <a:defRPr sz="4536"/>
            </a:pPr>
            <a:r>
              <a:t>The only expr you need for the render function is the name of the data frame.   To find this, look at the top of the file for the line where the csv is imported.</a:t>
            </a:r>
          </a:p>
        </p:txBody>
      </p:sp>
      <p:pic>
        <p:nvPicPr>
          <p:cNvPr id="49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0000" fill="hold"/>
                                        <p:tgtEl>
                                          <p:spTgt spid="4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7"/>
                </p:tgtEl>
              </p:cMediaNode>
            </p:video>
            <p:seq concurrent="1" prevAc="none" nextAc="seek">
              <p:cTn id="8" evtFilter="cancelBubble" nodeType="interactiveSeq" restart="whenNotActive" fill="hold">
                <p:stCondLst>
                  <p:cond delay="0" evt="onClick">
                    <p:tgtEl>
                      <p:spTgt spid="49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97"/>
                                        </p:tgtEl>
                                      </p:cBhvr>
                                    </p:cmd>
                                  </p:childTnLst>
                                </p:cTn>
                              </p:par>
                            </p:childTnLst>
                          </p:cTn>
                        </p:par>
                      </p:childTnLst>
                    </p:cTn>
                  </p:par>
                </p:childTnLst>
              </p:cTn>
              <p:nextCondLst>
                <p:cond delay="0" evt="onClick">
                  <p:tgtEl>
                    <p:spTgt spid="497"/>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
          <p:cNvSpPr txBox="1"/>
          <p:nvPr>
            <p:ph type="body" idx="21"/>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shinyApp(ui = ui, server = server)</a:t>
            </a:r>
          </a:p>
        </p:txBody>
      </p:sp>
      <p:sp>
        <p:nvSpPr>
          <p:cNvPr id="502"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3"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4"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output$datatable1 &lt;- DT::renderDataTable(africadata)"/>
          <p:cNvSpPr txBox="1"/>
          <p:nvPr>
            <p:ph type="body" idx="21"/>
          </p:nvPr>
        </p:nvSpPr>
        <p:spPr>
          <a:xfrm>
            <a:off x="1167411" y="6366460"/>
            <a:ext cx="22049177" cy="983079"/>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5500">
                <a:solidFill>
                  <a:srgbClr val="000000"/>
                </a:solidFill>
                <a:latin typeface="Monaco"/>
                <a:ea typeface="Monaco"/>
                <a:cs typeface="Monaco"/>
                <a:sym typeface="Monaco"/>
              </a:defRPr>
            </a:lvl1pPr>
          </a:lstStyle>
          <a:p>
            <a:pPr/>
            <a:r>
              <a:t>output$datatable1 &lt;- DT::renderDataTable(africadata)</a:t>
            </a:r>
          </a:p>
        </p:txBody>
      </p:sp>
      <p:sp>
        <p:nvSpPr>
          <p:cNvPr id="509" name="From above, after library imports:…"/>
          <p:cNvSpPr txBox="1"/>
          <p:nvPr/>
        </p:nvSpPr>
        <p:spPr>
          <a:xfrm>
            <a:off x="3881777" y="10237186"/>
            <a:ext cx="20978404" cy="226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africadata &lt;- read_csv("africadata.csv")</a:t>
            </a:r>
            <a:r>
              <a:t> </a:t>
            </a:r>
          </a:p>
        </p:txBody>
      </p:sp>
      <p:sp>
        <p:nvSpPr>
          <p:cNvPr id="510" name="Line"/>
          <p:cNvSpPr/>
          <p:nvPr/>
        </p:nvSpPr>
        <p:spPr>
          <a:xfrm>
            <a:off x="6470945" y="7688833"/>
            <a:ext cx="14901195" cy="3594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3" name="Group"/>
          <p:cNvGrpSpPr/>
          <p:nvPr/>
        </p:nvGrpSpPr>
        <p:grpSpPr>
          <a:xfrm>
            <a:off x="1493715" y="911432"/>
            <a:ext cx="16156540" cy="5321645"/>
            <a:chOff x="0" y="0"/>
            <a:chExt cx="16156539" cy="5321644"/>
          </a:xfrm>
        </p:grpSpPr>
        <p:sp>
          <p:nvSpPr>
            <p:cNvPr id="511"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12"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5"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7" name="library(shiny)…"/>
          <p:cNvSpPr txBox="1"/>
          <p:nvPr>
            <p:ph type="body" idx="21"/>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africadata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18" name="Rectangle"/>
          <p:cNvSpPr/>
          <p:nvPr/>
        </p:nvSpPr>
        <p:spPr>
          <a:xfrm>
            <a:off x="981944" y="2084502"/>
            <a:ext cx="10790716"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0" name="library(shiny)…"/>
          <p:cNvSpPr txBox="1"/>
          <p:nvPr>
            <p:ph type="body" idx="21"/>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21"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2"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3"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4" name="Oval"/>
          <p:cNvSpPr/>
          <p:nvPr/>
        </p:nvSpPr>
        <p:spPr>
          <a:xfrm>
            <a:off x="8057760"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5"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6"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527" name="Oval"/>
          <p:cNvSpPr/>
          <p:nvPr/>
        </p:nvSpPr>
        <p:spPr>
          <a:xfrm>
            <a:off x="5400693" y="9417822"/>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8" name="Line"/>
          <p:cNvSpPr/>
          <p:nvPr/>
        </p:nvSpPr>
        <p:spPr>
          <a:xfrm flipV="1">
            <a:off x="7362108" y="9333856"/>
            <a:ext cx="4313090" cy="422716"/>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9" name="output$plot1"/>
          <p:cNvSpPr txBox="1"/>
          <p:nvPr/>
        </p:nvSpPr>
        <p:spPr>
          <a:xfrm>
            <a:off x="11952037" y="8570704"/>
            <a:ext cx="6424688"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530"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31" name="Line"/>
          <p:cNvSpPr/>
          <p:nvPr/>
        </p:nvSpPr>
        <p:spPr>
          <a:xfrm flipV="1">
            <a:off x="10350510" y="10982607"/>
            <a:ext cx="4197753" cy="1021652"/>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32" name="output$datatable1"/>
          <p:cNvSpPr txBox="1"/>
          <p:nvPr/>
        </p:nvSpPr>
        <p:spPr>
          <a:xfrm>
            <a:off x="14633936" y="10230927"/>
            <a:ext cx="9054016"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2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29"/>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2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52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532"/>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531"/>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8" grpId="6"/>
      <p:bldP build="whole" bldLvl="1" animBg="1" rev="0" advAuto="0" spid="530" grpId="9"/>
      <p:bldP build="whole" bldLvl="1" animBg="1" rev="0" advAuto="0" spid="532" grpId="7"/>
      <p:bldP build="whole" bldLvl="1" animBg="1" rev="0" advAuto="0" spid="526" grpId="1"/>
      <p:bldP build="whole" bldLvl="1" animBg="1" rev="0" advAuto="0" spid="525" grpId="2"/>
      <p:bldP build="whole" bldLvl="1" animBg="1" rev="0" advAuto="0" spid="524" grpId="3"/>
      <p:bldP build="whole" bldLvl="1" animBg="1" rev="0" advAuto="0" spid="527" grpId="5"/>
      <p:bldP build="whole" bldLvl="1" animBg="1" rev="0" advAuto="0" spid="531" grpId="8"/>
      <p:bldP build="whole" bldLvl="1" animBg="1" rev="0" advAuto="0" spid="529" grpId="4"/>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6" name="server &lt;- function(input, output) {…"/>
          <p:cNvSpPr txBox="1"/>
          <p:nvPr>
            <p:ph type="body" idx="21"/>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ggplot(africadata,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DT::renderDataTable(africadata)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40"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41"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42"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43"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51" name="Group"/>
          <p:cNvGrpSpPr/>
          <p:nvPr/>
        </p:nvGrpSpPr>
        <p:grpSpPr>
          <a:xfrm>
            <a:off x="6012684" y="3545231"/>
            <a:ext cx="7458242" cy="9121484"/>
            <a:chOff x="0" y="0"/>
            <a:chExt cx="7458240" cy="9121482"/>
          </a:xfrm>
        </p:grpSpPr>
        <p:sp>
          <p:nvSpPr>
            <p:cNvPr id="544"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5"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6"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7"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48"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9"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50"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59" name="Group"/>
          <p:cNvGrpSpPr/>
          <p:nvPr/>
        </p:nvGrpSpPr>
        <p:grpSpPr>
          <a:xfrm>
            <a:off x="13524717" y="2908317"/>
            <a:ext cx="7039408" cy="6265393"/>
            <a:chOff x="0" y="0"/>
            <a:chExt cx="7039407" cy="6265392"/>
          </a:xfrm>
        </p:grpSpPr>
        <p:sp>
          <p:nvSpPr>
            <p:cNvPr id="552"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3"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4"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55"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56"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57"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58"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64" name="Group"/>
          <p:cNvGrpSpPr/>
          <p:nvPr/>
        </p:nvGrpSpPr>
        <p:grpSpPr>
          <a:xfrm>
            <a:off x="13990214" y="9728998"/>
            <a:ext cx="6911546" cy="3576671"/>
            <a:chOff x="0" y="0"/>
            <a:chExt cx="6911544" cy="3576669"/>
          </a:xfrm>
        </p:grpSpPr>
        <p:pic>
          <p:nvPicPr>
            <p:cNvPr id="560"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61"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62"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63"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3"/>
      <p:bldP build="whole" bldLvl="1" animBg="1" rev="0" advAuto="0" spid="559" grpId="2"/>
      <p:bldP build="whole" bldLvl="1" animBg="1" rev="0" advAuto="0" spid="551" grpId="1"/>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69" name="Shiny Application Structure"/>
          <p:cNvSpPr txBox="1"/>
          <p:nvPr>
            <p:ph type="body" idx="22"/>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74" name="Shiny Application Structure"/>
          <p:cNvSpPr txBox="1"/>
          <p:nvPr>
            <p:ph type="body" idx="22"/>
          </p:nvPr>
        </p:nvSpPr>
        <p:spPr>
          <a:prstGeom prst="rect">
            <a:avLst/>
          </a:prstGeom>
        </p:spPr>
        <p:txBody>
          <a:bodyPr/>
          <a:lstStyle/>
          <a:p>
            <a:pPr/>
            <a:r>
              <a:t>Shiny Application Structure</a:t>
            </a:r>
          </a:p>
        </p:txBody>
      </p:sp>
      <p:sp>
        <p:nvSpPr>
          <p:cNvPr id="575" name="Called once when…"/>
          <p:cNvSpPr txBox="1"/>
          <p:nvPr/>
        </p:nvSpPr>
        <p:spPr>
          <a:xfrm>
            <a:off x="17641614" y="3442306"/>
            <a:ext cx="582087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78"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79" name="Connection Line"/>
          <p:cNvSpPr/>
          <p:nvPr/>
        </p:nvSpPr>
        <p:spPr>
          <a:xfrm>
            <a:off x="9480100" y="3236464"/>
            <a:ext cx="5251078" cy="10115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078" y="7964"/>
                  <a:pt x="14278" y="764"/>
                  <a:pt x="21600" y="0"/>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84" name="Shiny Application Structure"/>
          <p:cNvSpPr txBox="1"/>
          <p:nvPr>
            <p:ph type="body" idx="22"/>
          </p:nvPr>
        </p:nvSpPr>
        <p:spPr>
          <a:prstGeom prst="rect">
            <a:avLst/>
          </a:prstGeom>
        </p:spPr>
        <p:txBody>
          <a:bodyPr/>
          <a:lstStyle/>
          <a:p>
            <a:pPr/>
            <a:r>
              <a:t>Shiny Application Structure</a:t>
            </a:r>
          </a:p>
        </p:txBody>
      </p:sp>
      <p:sp>
        <p:nvSpPr>
          <p:cNvPr id="585"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library(shiny)…"/>
          <p:cNvSpPr txBox="1"/>
          <p:nvPr>
            <p:ph type="body" idx="21"/>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90" name="Shiny Application Structure"/>
          <p:cNvSpPr txBox="1"/>
          <p:nvPr>
            <p:ph type="body" idx="22"/>
          </p:nvPr>
        </p:nvSpPr>
        <p:spPr>
          <a:prstGeom prst="rect">
            <a:avLst/>
          </a:prstGeom>
        </p:spPr>
        <p:txBody>
          <a:bodyPr/>
          <a:lstStyle/>
          <a:p>
            <a:pPr/>
            <a:r>
              <a:t>Shiny Application Structure</a:t>
            </a:r>
          </a:p>
        </p:txBody>
      </p:sp>
      <p:sp>
        <p:nvSpPr>
          <p:cNvPr id="591"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2" name="Chunks of code…"/>
          <p:cNvSpPr txBox="1"/>
          <p:nvPr/>
        </p:nvSpPr>
        <p:spPr>
          <a:xfrm>
            <a:off x="11454970" y="2577129"/>
            <a:ext cx="8060997"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library(shiny)…"/>
          <p:cNvSpPr txBox="1"/>
          <p:nvPr>
            <p:ph type="body" idx="21"/>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97" name="Shiny Application Structure"/>
          <p:cNvSpPr txBox="1"/>
          <p:nvPr>
            <p:ph type="body" idx="22"/>
          </p:nvPr>
        </p:nvSpPr>
        <p:spPr>
          <a:prstGeom prst="rect">
            <a:avLst/>
          </a:prstGeom>
        </p:spPr>
        <p:txBody>
          <a:bodyPr/>
          <a:lstStyle/>
          <a:p>
            <a:pPr/>
            <a:r>
              <a:t>Shiny Application Structure</a:t>
            </a:r>
          </a:p>
        </p:txBody>
      </p:sp>
      <p:sp>
        <p:nvSpPr>
          <p:cNvPr id="598"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9" name="Add code that should only be called…"/>
          <p:cNvSpPr txBox="1"/>
          <p:nvPr/>
        </p:nvSpPr>
        <p:spPr>
          <a:xfrm>
            <a:off x="13055972" y="3587409"/>
            <a:ext cx="944320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library(shiny)…"/>
          <p:cNvSpPr txBox="1"/>
          <p:nvPr>
            <p:ph type="body" idx="21"/>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604" name="Shiny Application Structure"/>
          <p:cNvSpPr txBox="1"/>
          <p:nvPr>
            <p:ph type="body" idx="22"/>
          </p:nvPr>
        </p:nvSpPr>
        <p:spPr>
          <a:prstGeom prst="rect">
            <a:avLst/>
          </a:prstGeom>
        </p:spPr>
        <p:txBody>
          <a:bodyPr/>
          <a:lstStyle/>
          <a:p>
            <a:pPr/>
            <a:r>
              <a:t>Shiny Application Structure</a:t>
            </a:r>
          </a:p>
        </p:txBody>
      </p:sp>
      <p:sp>
        <p:nvSpPr>
          <p:cNvPr id="605" name="Add code that should only be called…"/>
          <p:cNvSpPr txBox="1"/>
          <p:nvPr/>
        </p:nvSpPr>
        <p:spPr>
          <a:xfrm>
            <a:off x="13445793" y="8068128"/>
            <a:ext cx="944320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606"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7"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Reactivity"/>
          <p:cNvSpPr txBox="1"/>
          <p:nvPr>
            <p:ph type="title"/>
          </p:nvPr>
        </p:nvSpPr>
        <p:spPr>
          <a:prstGeom prst="rect">
            <a:avLst/>
          </a:prstGeom>
        </p:spPr>
        <p:txBody>
          <a:bodyPr/>
          <a:lstStyle>
            <a:lvl1pPr defTabSz="742950">
              <a:defRPr sz="12600"/>
            </a:lvl1pPr>
          </a:lstStyle>
          <a:p>
            <a:pPr/>
            <a:r>
              <a:t>Reactivity</a:t>
            </a:r>
          </a:p>
        </p:txBody>
      </p:sp>
      <p:sp>
        <p:nvSpPr>
          <p:cNvPr id="612"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12">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612">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612">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612">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61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12"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6"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7"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